
<file path=[Content_Types].xml><?xml version="1.0" encoding="utf-8"?>
<Types xmlns="http://schemas.openxmlformats.org/package/2006/content-types">
  <Default Extension="jpeg" ContentType="image/jpe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1" r:id="rId4"/>
    <p:sldId id="282" r:id="rId5"/>
    <p:sldId id="283" r:id="rId6"/>
    <p:sldId id="289" r:id="rId7"/>
    <p:sldId id="294" r:id="rId8"/>
    <p:sldId id="284" r:id="rId9"/>
    <p:sldId id="285" r:id="rId10"/>
    <p:sldId id="293" r:id="rId11"/>
    <p:sldId id="261" r:id="rId12"/>
    <p:sldId id="296" r:id="rId13"/>
    <p:sldId id="297" r:id="rId14"/>
    <p:sldId id="298" r:id="rId15"/>
    <p:sldId id="295" r:id="rId16"/>
    <p:sldId id="257" r:id="rId17"/>
    <p:sldId id="258" r:id="rId18"/>
    <p:sldId id="259" r:id="rId19"/>
    <p:sldId id="260" r:id="rId20"/>
    <p:sldId id="263" r:id="rId21"/>
    <p:sldId id="267" r:id="rId22"/>
    <p:sldId id="268" r:id="rId23"/>
    <p:sldId id="269" r:id="rId24"/>
    <p:sldId id="262" r:id="rId25"/>
    <p:sldId id="270" r:id="rId26"/>
    <p:sldId id="271" r:id="rId27"/>
    <p:sldId id="272" r:id="rId28"/>
    <p:sldId id="264" r:id="rId29"/>
    <p:sldId id="274" r:id="rId30"/>
    <p:sldId id="275" r:id="rId31"/>
    <p:sldId id="265" r:id="rId32"/>
    <p:sldId id="276" r:id="rId33"/>
    <p:sldId id="277" r:id="rId34"/>
    <p:sldId id="278" r:id="rId35"/>
    <p:sldId id="266" r:id="rId36"/>
    <p:sldId id="279" r:id="rId37"/>
    <p:sldId id="280" r:id="rId38"/>
    <p:sldId id="287" r:id="rId39"/>
    <p:sldId id="288" r:id="rId40"/>
    <p:sldId id="290" r:id="rId41"/>
    <p:sldId id="291" r:id="rId42"/>
    <p:sldId id="292" r:id="rId43"/>
    <p:sldId id="299" r:id="rId44"/>
    <p:sldId id="301" r:id="rId45"/>
    <p:sldId id="302" r:id="rId46"/>
    <p:sldId id="300" r:id="rId4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00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550"/>
    <p:restoredTop sz="90929"/>
  </p:normalViewPr>
  <p:slideViewPr>
    <p:cSldViewPr showGuides="1">
      <p:cViewPr varScale="1">
        <p:scale>
          <a:sx n="71" d="100"/>
          <a:sy n="71" d="100"/>
        </p:scale>
        <p:origin x="-3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0" Type="http://schemas.openxmlformats.org/officeDocument/2006/relationships/tableStyles" Target="tableStyles.xml"/><Relationship Id="rId5" Type="http://schemas.openxmlformats.org/officeDocument/2006/relationships/slide" Target="slides/slide3.xml"/><Relationship Id="rId49" Type="http://schemas.openxmlformats.org/officeDocument/2006/relationships/viewProps" Target="viewProps.xml"/><Relationship Id="rId48" Type="http://schemas.openxmlformats.org/officeDocument/2006/relationships/presProps" Target="presProps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起始页（中）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 descr="内页（中）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9.png"/><Relationship Id="rId1" Type="http://schemas.openxmlformats.org/officeDocument/2006/relationships/image" Target="../media/image2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/>
          <p:nvPr>
            <p:ph type="ctrTitle"/>
          </p:nvPr>
        </p:nvSpPr>
        <p:spPr>
          <a:xfrm>
            <a:off x="3505200" y="1143000"/>
            <a:ext cx="5486400" cy="838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defRPr/>
            </a:lvl1pPr>
          </a:lstStyle>
          <a:p>
            <a:pPr lvl="0" eaLnBrk="1" hangingPunct="1"/>
            <a:r>
              <a:rPr lang="zh-CN" altLang="en-US" b="1" dirty="0">
                <a:solidFill>
                  <a:srgbClr val="FF3300"/>
                </a:solidFill>
              </a:rPr>
              <a:t>以太网和物理层接口</a:t>
            </a:r>
            <a:endParaRPr lang="zh-CN" altLang="en-US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/>
          <p:nvPr>
            <p:ph type="title"/>
          </p:nvPr>
        </p:nvSpPr>
        <p:spPr>
          <a:xfrm>
            <a:off x="4267200" y="457200"/>
            <a:ext cx="4191000" cy="60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PHY</a:t>
            </a:r>
            <a:r>
              <a:rPr lang="zh-CN" altLang="en-US" sz="3200" b="1" dirty="0">
                <a:solidFill>
                  <a:srgbClr val="660066"/>
                </a:solidFill>
              </a:rPr>
              <a:t>层的子层</a:t>
            </a:r>
            <a:endParaRPr lang="zh-CN" altLang="en-US" sz="3200" b="1" dirty="0">
              <a:solidFill>
                <a:srgbClr val="660066"/>
              </a:solidFill>
            </a:endParaRPr>
          </a:p>
        </p:txBody>
      </p:sp>
      <p:sp>
        <p:nvSpPr>
          <p:cNvPr id="12291" name="Rectangle 3"/>
          <p:cNvSpPr/>
          <p:nvPr>
            <p:ph idx="1"/>
          </p:nvPr>
        </p:nvSpPr>
        <p:spPr>
          <a:xfrm>
            <a:off x="609600" y="4419600"/>
            <a:ext cx="7772400" cy="18288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>
              <a:buNone/>
            </a:pPr>
            <a:r>
              <a:rPr lang="en-US" altLang="zh-CN" sz="2000" dirty="0"/>
              <a:t>PCS</a:t>
            </a:r>
            <a:r>
              <a:rPr lang="zh-CN" altLang="en-US" sz="2000" dirty="0"/>
              <a:t>子层：信道编码。</a:t>
            </a:r>
            <a:r>
              <a:rPr lang="en-US" altLang="zh-CN" sz="2000" dirty="0"/>
              <a:t>10M</a:t>
            </a:r>
            <a:r>
              <a:rPr lang="zh-CN" altLang="en-US" sz="2000" dirty="0"/>
              <a:t>，曼彻斯特编码；</a:t>
            </a:r>
            <a:r>
              <a:rPr lang="en-US" altLang="zh-CN" sz="2000" dirty="0"/>
              <a:t>100M</a:t>
            </a:r>
            <a:r>
              <a:rPr lang="zh-CN" altLang="en-US" sz="2000" dirty="0"/>
              <a:t>，</a:t>
            </a:r>
            <a:r>
              <a:rPr lang="en-US" altLang="zh-CN" sz="2000" dirty="0"/>
              <a:t>4B/5B</a:t>
            </a:r>
            <a:r>
              <a:rPr lang="zh-CN" altLang="en-US" sz="2000" dirty="0"/>
              <a:t>编码；</a:t>
            </a:r>
            <a:r>
              <a:rPr lang="en-US" altLang="zh-CN" sz="2000" dirty="0"/>
              <a:t>1000M</a:t>
            </a:r>
            <a:r>
              <a:rPr lang="zh-CN" altLang="en-US" sz="2000" dirty="0"/>
              <a:t>，</a:t>
            </a:r>
            <a:r>
              <a:rPr lang="en-US" altLang="zh-CN" sz="2000" dirty="0"/>
              <a:t>8B/10B</a:t>
            </a:r>
            <a:r>
              <a:rPr lang="zh-CN" altLang="en-US" sz="2000" dirty="0"/>
              <a:t>编码</a:t>
            </a:r>
            <a:endParaRPr lang="zh-CN" altLang="en-US" sz="2000" dirty="0"/>
          </a:p>
          <a:p>
            <a:pPr eaLnBrk="1" hangingPunct="1">
              <a:buNone/>
            </a:pPr>
            <a:r>
              <a:rPr lang="en-US" altLang="zh-CN" sz="2000" dirty="0"/>
              <a:t>PMA</a:t>
            </a:r>
            <a:r>
              <a:rPr lang="zh-CN" altLang="en-US" sz="2000" dirty="0"/>
              <a:t>子层，媒体驱动。光口，</a:t>
            </a:r>
            <a:r>
              <a:rPr lang="en-US" altLang="zh-CN" sz="2000" dirty="0"/>
              <a:t>NRZ</a:t>
            </a:r>
            <a:r>
              <a:rPr lang="zh-CN" altLang="en-US" sz="2000" dirty="0"/>
              <a:t>编码；</a:t>
            </a:r>
            <a:r>
              <a:rPr lang="en-US" altLang="zh-CN" sz="2000" dirty="0"/>
              <a:t>10M</a:t>
            </a:r>
            <a:r>
              <a:rPr lang="zh-CN" altLang="en-US" sz="2000" dirty="0"/>
              <a:t>，曼彻斯特编码直接传输；</a:t>
            </a:r>
            <a:r>
              <a:rPr lang="en-US" altLang="zh-CN" sz="2000" dirty="0"/>
              <a:t>100Base-Tx</a:t>
            </a:r>
            <a:r>
              <a:rPr lang="zh-CN" altLang="en-US" sz="2000" dirty="0"/>
              <a:t>，</a:t>
            </a:r>
            <a:r>
              <a:rPr lang="en-US" altLang="zh-CN" sz="2000" dirty="0"/>
              <a:t>MLT3</a:t>
            </a:r>
            <a:r>
              <a:rPr lang="zh-CN" altLang="en-US" sz="2000" dirty="0"/>
              <a:t>，收发使用</a:t>
            </a:r>
            <a:r>
              <a:rPr lang="en-US" altLang="zh-CN" sz="2000" dirty="0"/>
              <a:t>2</a:t>
            </a:r>
            <a:r>
              <a:rPr lang="zh-CN" altLang="en-US" sz="2000" dirty="0"/>
              <a:t>对双绞线；</a:t>
            </a:r>
            <a:r>
              <a:rPr lang="en-US" altLang="zh-CN" sz="2000" dirty="0"/>
              <a:t>1000Base-T</a:t>
            </a:r>
            <a:r>
              <a:rPr lang="zh-CN" altLang="en-US" sz="2000" dirty="0"/>
              <a:t>，五电平编码，收发使用</a:t>
            </a:r>
            <a:r>
              <a:rPr lang="en-US" altLang="zh-CN" sz="2000" dirty="0"/>
              <a:t>4</a:t>
            </a:r>
            <a:r>
              <a:rPr lang="zh-CN" altLang="en-US" sz="2000" dirty="0"/>
              <a:t>对双绞线，回波抵消方式</a:t>
            </a:r>
            <a:endParaRPr lang="zh-CN" altLang="en-US" sz="2000" dirty="0"/>
          </a:p>
          <a:p>
            <a:pPr eaLnBrk="1" hangingPunct="1">
              <a:buNone/>
            </a:pPr>
            <a:endParaRPr lang="en-US" altLang="zh-CN" sz="2000" dirty="0"/>
          </a:p>
        </p:txBody>
      </p:sp>
      <p:sp>
        <p:nvSpPr>
          <p:cNvPr id="12292" name="Text Box 4"/>
          <p:cNvSpPr txBox="1"/>
          <p:nvPr/>
        </p:nvSpPr>
        <p:spPr>
          <a:xfrm>
            <a:off x="685800" y="1676400"/>
            <a:ext cx="2057400" cy="4667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PCS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子层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293" name="Text Box 5"/>
          <p:cNvSpPr txBox="1"/>
          <p:nvPr/>
        </p:nvSpPr>
        <p:spPr>
          <a:xfrm>
            <a:off x="685800" y="2514600"/>
            <a:ext cx="2133600" cy="4667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PMA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294" name="Line 6"/>
          <p:cNvSpPr/>
          <p:nvPr/>
        </p:nvSpPr>
        <p:spPr>
          <a:xfrm>
            <a:off x="1676400" y="2133600"/>
            <a:ext cx="0" cy="381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12295" name="Line 7"/>
          <p:cNvSpPr/>
          <p:nvPr/>
        </p:nvSpPr>
        <p:spPr>
          <a:xfrm>
            <a:off x="1676400" y="2971800"/>
            <a:ext cx="0" cy="381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12296" name="Text Box 8"/>
          <p:cNvSpPr txBox="1"/>
          <p:nvPr/>
        </p:nvSpPr>
        <p:spPr>
          <a:xfrm>
            <a:off x="990600" y="3352800"/>
            <a:ext cx="129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物理接口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297" name="Text Box 9"/>
          <p:cNvSpPr txBox="1"/>
          <p:nvPr/>
        </p:nvSpPr>
        <p:spPr>
          <a:xfrm>
            <a:off x="5867400" y="1447800"/>
            <a:ext cx="1219200" cy="37623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光模块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298" name="Line 10"/>
          <p:cNvSpPr/>
          <p:nvPr/>
        </p:nvSpPr>
        <p:spPr>
          <a:xfrm>
            <a:off x="4876800" y="1676400"/>
            <a:ext cx="9906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12299" name="Line 11"/>
          <p:cNvSpPr/>
          <p:nvPr/>
        </p:nvSpPr>
        <p:spPr>
          <a:xfrm>
            <a:off x="4800600" y="1524000"/>
            <a:ext cx="152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00" name="Line 12"/>
          <p:cNvSpPr/>
          <p:nvPr/>
        </p:nvSpPr>
        <p:spPr>
          <a:xfrm flipH="1" flipV="1">
            <a:off x="4953000" y="13716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01" name="Line 13"/>
          <p:cNvSpPr/>
          <p:nvPr/>
        </p:nvSpPr>
        <p:spPr>
          <a:xfrm>
            <a:off x="4953000" y="1371600"/>
            <a:ext cx="152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02" name="Line 14"/>
          <p:cNvSpPr/>
          <p:nvPr/>
        </p:nvSpPr>
        <p:spPr>
          <a:xfrm flipH="1" flipV="1">
            <a:off x="5105400" y="13716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03" name="Line 15"/>
          <p:cNvSpPr/>
          <p:nvPr/>
        </p:nvSpPr>
        <p:spPr>
          <a:xfrm>
            <a:off x="5105400" y="1524000"/>
            <a:ext cx="152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04" name="Line 16"/>
          <p:cNvSpPr/>
          <p:nvPr/>
        </p:nvSpPr>
        <p:spPr>
          <a:xfrm flipH="1" flipV="1">
            <a:off x="5257800" y="13716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05" name="Line 17"/>
          <p:cNvSpPr/>
          <p:nvPr/>
        </p:nvSpPr>
        <p:spPr>
          <a:xfrm>
            <a:off x="5257800" y="1371600"/>
            <a:ext cx="152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06" name="Line 18"/>
          <p:cNvSpPr/>
          <p:nvPr/>
        </p:nvSpPr>
        <p:spPr>
          <a:xfrm flipH="1" flipV="1">
            <a:off x="5410200" y="13716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07" name="Line 19"/>
          <p:cNvSpPr/>
          <p:nvPr/>
        </p:nvSpPr>
        <p:spPr>
          <a:xfrm>
            <a:off x="5410200" y="1524000"/>
            <a:ext cx="152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08" name="Line 20"/>
          <p:cNvSpPr/>
          <p:nvPr/>
        </p:nvSpPr>
        <p:spPr>
          <a:xfrm flipH="1" flipV="1">
            <a:off x="5562600" y="13716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09" name="Line 21"/>
          <p:cNvSpPr/>
          <p:nvPr/>
        </p:nvSpPr>
        <p:spPr>
          <a:xfrm>
            <a:off x="5562600" y="1371600"/>
            <a:ext cx="152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10" name="Line 22"/>
          <p:cNvSpPr/>
          <p:nvPr/>
        </p:nvSpPr>
        <p:spPr>
          <a:xfrm flipH="1" flipV="1">
            <a:off x="5715000" y="1371600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11" name="Line 23"/>
          <p:cNvSpPr/>
          <p:nvPr/>
        </p:nvSpPr>
        <p:spPr>
          <a:xfrm>
            <a:off x="7086600" y="1676400"/>
            <a:ext cx="9906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12312" name="Oval 24"/>
          <p:cNvSpPr/>
          <p:nvPr/>
        </p:nvSpPr>
        <p:spPr>
          <a:xfrm>
            <a:off x="7467600" y="1524000"/>
            <a:ext cx="152400" cy="1524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13" name="Oval 27"/>
          <p:cNvSpPr/>
          <p:nvPr/>
        </p:nvSpPr>
        <p:spPr>
          <a:xfrm>
            <a:off x="4876800" y="2438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14" name="Oval 28"/>
          <p:cNvSpPr/>
          <p:nvPr/>
        </p:nvSpPr>
        <p:spPr>
          <a:xfrm>
            <a:off x="5105400" y="2438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15" name="Oval 29"/>
          <p:cNvSpPr/>
          <p:nvPr/>
        </p:nvSpPr>
        <p:spPr>
          <a:xfrm>
            <a:off x="5334000" y="2438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16" name="Oval 30"/>
          <p:cNvSpPr/>
          <p:nvPr/>
        </p:nvSpPr>
        <p:spPr>
          <a:xfrm>
            <a:off x="5562600" y="2438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17" name="Oval 31"/>
          <p:cNvSpPr/>
          <p:nvPr/>
        </p:nvSpPr>
        <p:spPr>
          <a:xfrm>
            <a:off x="5791200" y="2438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18" name="Oval 32"/>
          <p:cNvSpPr/>
          <p:nvPr/>
        </p:nvSpPr>
        <p:spPr>
          <a:xfrm>
            <a:off x="6019800" y="2438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19" name="Oval 33"/>
          <p:cNvSpPr/>
          <p:nvPr/>
        </p:nvSpPr>
        <p:spPr>
          <a:xfrm>
            <a:off x="6248400" y="2438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20" name="Oval 34"/>
          <p:cNvSpPr/>
          <p:nvPr/>
        </p:nvSpPr>
        <p:spPr>
          <a:xfrm>
            <a:off x="6477000" y="2438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21" name="Oval 35"/>
          <p:cNvSpPr/>
          <p:nvPr/>
        </p:nvSpPr>
        <p:spPr>
          <a:xfrm>
            <a:off x="6705600" y="2438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22" name="Oval 36"/>
          <p:cNvSpPr/>
          <p:nvPr/>
        </p:nvSpPr>
        <p:spPr>
          <a:xfrm>
            <a:off x="6934200" y="2438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23" name="Oval 37"/>
          <p:cNvSpPr/>
          <p:nvPr/>
        </p:nvSpPr>
        <p:spPr>
          <a:xfrm>
            <a:off x="7162800" y="2438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24" name="Oval 38"/>
          <p:cNvSpPr/>
          <p:nvPr/>
        </p:nvSpPr>
        <p:spPr>
          <a:xfrm>
            <a:off x="7391400" y="2438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25" name="Oval 39"/>
          <p:cNvSpPr/>
          <p:nvPr/>
        </p:nvSpPr>
        <p:spPr>
          <a:xfrm>
            <a:off x="4876800" y="2667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26" name="Oval 40"/>
          <p:cNvSpPr/>
          <p:nvPr/>
        </p:nvSpPr>
        <p:spPr>
          <a:xfrm>
            <a:off x="5105400" y="2667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27" name="Oval 41"/>
          <p:cNvSpPr/>
          <p:nvPr/>
        </p:nvSpPr>
        <p:spPr>
          <a:xfrm>
            <a:off x="5334000" y="2667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28" name="Oval 42"/>
          <p:cNvSpPr/>
          <p:nvPr/>
        </p:nvSpPr>
        <p:spPr>
          <a:xfrm>
            <a:off x="5562600" y="2667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29" name="Oval 43"/>
          <p:cNvSpPr/>
          <p:nvPr/>
        </p:nvSpPr>
        <p:spPr>
          <a:xfrm>
            <a:off x="5791200" y="2667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30" name="Oval 44"/>
          <p:cNvSpPr/>
          <p:nvPr/>
        </p:nvSpPr>
        <p:spPr>
          <a:xfrm>
            <a:off x="6019800" y="2667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31" name="Oval 45"/>
          <p:cNvSpPr/>
          <p:nvPr/>
        </p:nvSpPr>
        <p:spPr>
          <a:xfrm>
            <a:off x="6248400" y="2667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32" name="Oval 46"/>
          <p:cNvSpPr/>
          <p:nvPr/>
        </p:nvSpPr>
        <p:spPr>
          <a:xfrm>
            <a:off x="6477000" y="2667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33" name="Oval 47"/>
          <p:cNvSpPr/>
          <p:nvPr/>
        </p:nvSpPr>
        <p:spPr>
          <a:xfrm>
            <a:off x="6705600" y="2667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34" name="Oval 48"/>
          <p:cNvSpPr/>
          <p:nvPr/>
        </p:nvSpPr>
        <p:spPr>
          <a:xfrm>
            <a:off x="6934200" y="2667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35" name="Oval 49"/>
          <p:cNvSpPr/>
          <p:nvPr/>
        </p:nvSpPr>
        <p:spPr>
          <a:xfrm>
            <a:off x="7162800" y="2667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36" name="Oval 50"/>
          <p:cNvSpPr/>
          <p:nvPr/>
        </p:nvSpPr>
        <p:spPr>
          <a:xfrm>
            <a:off x="7391400" y="2667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37" name="Line 51"/>
          <p:cNvSpPr/>
          <p:nvPr/>
        </p:nvSpPr>
        <p:spPr>
          <a:xfrm>
            <a:off x="5943600" y="23622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12338" name="Line 52"/>
          <p:cNvSpPr/>
          <p:nvPr/>
        </p:nvSpPr>
        <p:spPr>
          <a:xfrm>
            <a:off x="5943600" y="25908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triangle" w="med" len="med"/>
            <a:tailEnd type="none" w="med" len="med"/>
          </a:ln>
        </p:spPr>
      </p:sp>
      <p:sp>
        <p:nvSpPr>
          <p:cNvPr id="12339" name="Text Box 53"/>
          <p:cNvSpPr txBox="1"/>
          <p:nvPr/>
        </p:nvSpPr>
        <p:spPr>
          <a:xfrm>
            <a:off x="3352800" y="2209800"/>
            <a:ext cx="1371600" cy="779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100Base-Tx</a:t>
            </a:r>
            <a:endParaRPr lang="en-US" altLang="zh-CN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algn="ctr" eaLnBrk="1" hangingPunct="1">
              <a:spcBef>
                <a:spcPct val="500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对双绞线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0" name="Text Box 54"/>
          <p:cNvSpPr txBox="1"/>
          <p:nvPr/>
        </p:nvSpPr>
        <p:spPr>
          <a:xfrm>
            <a:off x="3200400" y="1447800"/>
            <a:ext cx="1447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FE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或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GE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光口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1" name="Oval 55"/>
          <p:cNvSpPr/>
          <p:nvPr/>
        </p:nvSpPr>
        <p:spPr>
          <a:xfrm>
            <a:off x="4953000" y="33528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2" name="Oval 56"/>
          <p:cNvSpPr/>
          <p:nvPr/>
        </p:nvSpPr>
        <p:spPr>
          <a:xfrm>
            <a:off x="5181600" y="33528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3" name="Oval 57"/>
          <p:cNvSpPr/>
          <p:nvPr/>
        </p:nvSpPr>
        <p:spPr>
          <a:xfrm>
            <a:off x="5410200" y="33528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4" name="Oval 58"/>
          <p:cNvSpPr/>
          <p:nvPr/>
        </p:nvSpPr>
        <p:spPr>
          <a:xfrm>
            <a:off x="5638800" y="33528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5" name="Oval 59"/>
          <p:cNvSpPr/>
          <p:nvPr/>
        </p:nvSpPr>
        <p:spPr>
          <a:xfrm>
            <a:off x="5867400" y="33528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6" name="Oval 60"/>
          <p:cNvSpPr/>
          <p:nvPr/>
        </p:nvSpPr>
        <p:spPr>
          <a:xfrm>
            <a:off x="6096000" y="33528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7" name="Oval 61"/>
          <p:cNvSpPr/>
          <p:nvPr/>
        </p:nvSpPr>
        <p:spPr>
          <a:xfrm>
            <a:off x="6324600" y="33528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8" name="Oval 62"/>
          <p:cNvSpPr/>
          <p:nvPr/>
        </p:nvSpPr>
        <p:spPr>
          <a:xfrm>
            <a:off x="6553200" y="33528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49" name="Oval 63"/>
          <p:cNvSpPr/>
          <p:nvPr/>
        </p:nvSpPr>
        <p:spPr>
          <a:xfrm>
            <a:off x="6781800" y="33528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50" name="Oval 64"/>
          <p:cNvSpPr/>
          <p:nvPr/>
        </p:nvSpPr>
        <p:spPr>
          <a:xfrm>
            <a:off x="7010400" y="33528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51" name="Oval 65"/>
          <p:cNvSpPr/>
          <p:nvPr/>
        </p:nvSpPr>
        <p:spPr>
          <a:xfrm>
            <a:off x="7239000" y="33528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52" name="Oval 66"/>
          <p:cNvSpPr/>
          <p:nvPr/>
        </p:nvSpPr>
        <p:spPr>
          <a:xfrm>
            <a:off x="7467600" y="33528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53" name="Oval 67"/>
          <p:cNvSpPr/>
          <p:nvPr/>
        </p:nvSpPr>
        <p:spPr>
          <a:xfrm>
            <a:off x="4953000" y="3581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54" name="Oval 68"/>
          <p:cNvSpPr/>
          <p:nvPr/>
        </p:nvSpPr>
        <p:spPr>
          <a:xfrm>
            <a:off x="5181600" y="3581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55" name="Oval 69"/>
          <p:cNvSpPr/>
          <p:nvPr/>
        </p:nvSpPr>
        <p:spPr>
          <a:xfrm>
            <a:off x="5410200" y="3581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56" name="Oval 70"/>
          <p:cNvSpPr/>
          <p:nvPr/>
        </p:nvSpPr>
        <p:spPr>
          <a:xfrm>
            <a:off x="5638800" y="3581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57" name="Oval 71"/>
          <p:cNvSpPr/>
          <p:nvPr/>
        </p:nvSpPr>
        <p:spPr>
          <a:xfrm>
            <a:off x="5867400" y="3581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58" name="Oval 72"/>
          <p:cNvSpPr/>
          <p:nvPr/>
        </p:nvSpPr>
        <p:spPr>
          <a:xfrm>
            <a:off x="6096000" y="3581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59" name="Oval 73"/>
          <p:cNvSpPr/>
          <p:nvPr/>
        </p:nvSpPr>
        <p:spPr>
          <a:xfrm>
            <a:off x="6324600" y="3581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60" name="Oval 74"/>
          <p:cNvSpPr/>
          <p:nvPr/>
        </p:nvSpPr>
        <p:spPr>
          <a:xfrm>
            <a:off x="6553200" y="3581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61" name="Oval 75"/>
          <p:cNvSpPr/>
          <p:nvPr/>
        </p:nvSpPr>
        <p:spPr>
          <a:xfrm>
            <a:off x="6781800" y="3581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62" name="Oval 76"/>
          <p:cNvSpPr/>
          <p:nvPr/>
        </p:nvSpPr>
        <p:spPr>
          <a:xfrm>
            <a:off x="7010400" y="3581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63" name="Oval 77"/>
          <p:cNvSpPr/>
          <p:nvPr/>
        </p:nvSpPr>
        <p:spPr>
          <a:xfrm>
            <a:off x="7239000" y="3581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64" name="Oval 78"/>
          <p:cNvSpPr/>
          <p:nvPr/>
        </p:nvSpPr>
        <p:spPr>
          <a:xfrm>
            <a:off x="7467600" y="35814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65" name="Line 79"/>
          <p:cNvSpPr/>
          <p:nvPr/>
        </p:nvSpPr>
        <p:spPr>
          <a:xfrm>
            <a:off x="6019800" y="32766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12366" name="Line 80"/>
          <p:cNvSpPr/>
          <p:nvPr/>
        </p:nvSpPr>
        <p:spPr>
          <a:xfrm>
            <a:off x="6019800" y="35052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12367" name="Text Box 81"/>
          <p:cNvSpPr txBox="1"/>
          <p:nvPr/>
        </p:nvSpPr>
        <p:spPr>
          <a:xfrm>
            <a:off x="3276600" y="3429000"/>
            <a:ext cx="1447800" cy="779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1000Base-Tx</a:t>
            </a:r>
            <a:endParaRPr lang="en-US" altLang="zh-CN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algn="ctr" eaLnBrk="1" hangingPunct="1">
              <a:spcBef>
                <a:spcPct val="500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对双绞线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68" name="Oval 82"/>
          <p:cNvSpPr/>
          <p:nvPr/>
        </p:nvSpPr>
        <p:spPr>
          <a:xfrm>
            <a:off x="4953000" y="3810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69" name="Oval 83"/>
          <p:cNvSpPr/>
          <p:nvPr/>
        </p:nvSpPr>
        <p:spPr>
          <a:xfrm>
            <a:off x="5181600" y="3810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70" name="Oval 84"/>
          <p:cNvSpPr/>
          <p:nvPr/>
        </p:nvSpPr>
        <p:spPr>
          <a:xfrm>
            <a:off x="5410200" y="3810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71" name="Oval 85"/>
          <p:cNvSpPr/>
          <p:nvPr/>
        </p:nvSpPr>
        <p:spPr>
          <a:xfrm>
            <a:off x="5638800" y="3810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72" name="Oval 86"/>
          <p:cNvSpPr/>
          <p:nvPr/>
        </p:nvSpPr>
        <p:spPr>
          <a:xfrm>
            <a:off x="5867400" y="3810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73" name="Oval 87"/>
          <p:cNvSpPr/>
          <p:nvPr/>
        </p:nvSpPr>
        <p:spPr>
          <a:xfrm>
            <a:off x="6096000" y="3810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74" name="Oval 88"/>
          <p:cNvSpPr/>
          <p:nvPr/>
        </p:nvSpPr>
        <p:spPr>
          <a:xfrm>
            <a:off x="6324600" y="3810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75" name="Oval 89"/>
          <p:cNvSpPr/>
          <p:nvPr/>
        </p:nvSpPr>
        <p:spPr>
          <a:xfrm>
            <a:off x="6553200" y="3810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76" name="Oval 90"/>
          <p:cNvSpPr/>
          <p:nvPr/>
        </p:nvSpPr>
        <p:spPr>
          <a:xfrm>
            <a:off x="6781800" y="3810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77" name="Oval 91"/>
          <p:cNvSpPr/>
          <p:nvPr/>
        </p:nvSpPr>
        <p:spPr>
          <a:xfrm>
            <a:off x="7010400" y="3810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78" name="Oval 92"/>
          <p:cNvSpPr/>
          <p:nvPr/>
        </p:nvSpPr>
        <p:spPr>
          <a:xfrm>
            <a:off x="7239000" y="3810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79" name="Oval 93"/>
          <p:cNvSpPr/>
          <p:nvPr/>
        </p:nvSpPr>
        <p:spPr>
          <a:xfrm>
            <a:off x="7467600" y="38100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80" name="Oval 94"/>
          <p:cNvSpPr/>
          <p:nvPr/>
        </p:nvSpPr>
        <p:spPr>
          <a:xfrm>
            <a:off x="4953000" y="40386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81" name="Oval 95"/>
          <p:cNvSpPr/>
          <p:nvPr/>
        </p:nvSpPr>
        <p:spPr>
          <a:xfrm>
            <a:off x="5181600" y="40386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82" name="Oval 96"/>
          <p:cNvSpPr/>
          <p:nvPr/>
        </p:nvSpPr>
        <p:spPr>
          <a:xfrm>
            <a:off x="5410200" y="40386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83" name="Oval 97"/>
          <p:cNvSpPr/>
          <p:nvPr/>
        </p:nvSpPr>
        <p:spPr>
          <a:xfrm>
            <a:off x="5638800" y="40386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84" name="Oval 98"/>
          <p:cNvSpPr/>
          <p:nvPr/>
        </p:nvSpPr>
        <p:spPr>
          <a:xfrm>
            <a:off x="5867400" y="40386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85" name="Oval 99"/>
          <p:cNvSpPr/>
          <p:nvPr/>
        </p:nvSpPr>
        <p:spPr>
          <a:xfrm>
            <a:off x="6096000" y="40386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86" name="Oval 100"/>
          <p:cNvSpPr/>
          <p:nvPr/>
        </p:nvSpPr>
        <p:spPr>
          <a:xfrm>
            <a:off x="6324600" y="40386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87" name="Oval 101"/>
          <p:cNvSpPr/>
          <p:nvPr/>
        </p:nvSpPr>
        <p:spPr>
          <a:xfrm>
            <a:off x="6553200" y="40386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88" name="Oval 102"/>
          <p:cNvSpPr/>
          <p:nvPr/>
        </p:nvSpPr>
        <p:spPr>
          <a:xfrm>
            <a:off x="6781800" y="40386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89" name="Oval 103"/>
          <p:cNvSpPr/>
          <p:nvPr/>
        </p:nvSpPr>
        <p:spPr>
          <a:xfrm>
            <a:off x="7010400" y="40386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90" name="Oval 104"/>
          <p:cNvSpPr/>
          <p:nvPr/>
        </p:nvSpPr>
        <p:spPr>
          <a:xfrm>
            <a:off x="7239000" y="40386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91" name="Oval 105"/>
          <p:cNvSpPr/>
          <p:nvPr/>
        </p:nvSpPr>
        <p:spPr>
          <a:xfrm>
            <a:off x="7467600" y="4038600"/>
            <a:ext cx="228600" cy="76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92" name="Line 106"/>
          <p:cNvSpPr/>
          <p:nvPr/>
        </p:nvSpPr>
        <p:spPr>
          <a:xfrm>
            <a:off x="6019800" y="37338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12393" name="Line 107"/>
          <p:cNvSpPr/>
          <p:nvPr/>
        </p:nvSpPr>
        <p:spPr>
          <a:xfrm>
            <a:off x="6019800" y="39624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/>
          <p:nvPr/>
        </p:nvSpPr>
        <p:spPr>
          <a:xfrm>
            <a:off x="4572000" y="457200"/>
            <a:ext cx="41910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层自协商（一）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15" name="Rectangle 3"/>
          <p:cNvSpPr/>
          <p:nvPr/>
        </p:nvSpPr>
        <p:spPr>
          <a:xfrm>
            <a:off x="838200" y="1371600"/>
            <a:ext cx="7543800" cy="15240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自协商功能可以使线路两端的设备交换信息，用来获得速度、双工、流控方面的最佳匹配工作模式。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实现机制：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双绞线上，使用快速链路脉冲（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FLP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）实现信息的交换：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3316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2895600"/>
            <a:ext cx="777240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9144000" cy="2638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/>
          <p:nvPr/>
        </p:nvSpPr>
        <p:spPr>
          <a:xfrm>
            <a:off x="4572000" y="457200"/>
            <a:ext cx="41910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层自协商（二）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39" name="Rectangle 4"/>
          <p:cNvSpPr/>
          <p:nvPr/>
        </p:nvSpPr>
        <p:spPr>
          <a:xfrm>
            <a:off x="838200" y="1371600"/>
            <a:ext cx="7543800" cy="11430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在光纤上，使用特殊字符经过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8B/10B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编码后交换信息：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这就决定了，只有在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GE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光口上可以实现自协商，而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FE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光口使用的是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4B/5B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不支持自协商。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0" name="Text Box 5"/>
          <p:cNvSpPr txBox="1"/>
          <p:nvPr/>
        </p:nvSpPr>
        <p:spPr>
          <a:xfrm>
            <a:off x="1295400" y="2895600"/>
            <a:ext cx="609600" cy="5905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数据信息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1" name="Line 6"/>
          <p:cNvSpPr/>
          <p:nvPr/>
        </p:nvSpPr>
        <p:spPr>
          <a:xfrm>
            <a:off x="1905000" y="3124200"/>
            <a:ext cx="1447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14342" name="Text Box 7"/>
          <p:cNvSpPr txBox="1"/>
          <p:nvPr/>
        </p:nvSpPr>
        <p:spPr>
          <a:xfrm>
            <a:off x="3429000" y="4343400"/>
            <a:ext cx="838200" cy="5905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自协商信息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3" name="Text Box 8"/>
          <p:cNvSpPr txBox="1"/>
          <p:nvPr/>
        </p:nvSpPr>
        <p:spPr>
          <a:xfrm>
            <a:off x="3352800" y="2819400"/>
            <a:ext cx="914400" cy="71278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8B/10B</a:t>
            </a:r>
            <a:endParaRPr lang="en-US" altLang="zh-CN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algn="ctr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编码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4" name="Line 9"/>
          <p:cNvSpPr/>
          <p:nvPr/>
        </p:nvSpPr>
        <p:spPr>
          <a:xfrm flipV="1">
            <a:off x="3810000" y="3505200"/>
            <a:ext cx="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14345" name="Line 10"/>
          <p:cNvSpPr/>
          <p:nvPr/>
        </p:nvSpPr>
        <p:spPr>
          <a:xfrm>
            <a:off x="4267200" y="3124200"/>
            <a:ext cx="914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14346" name="Text Box 11"/>
          <p:cNvSpPr txBox="1"/>
          <p:nvPr/>
        </p:nvSpPr>
        <p:spPr>
          <a:xfrm>
            <a:off x="7010400" y="2971800"/>
            <a:ext cx="838200" cy="3460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光模块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7" name="Text Box 12"/>
          <p:cNvSpPr txBox="1"/>
          <p:nvPr/>
        </p:nvSpPr>
        <p:spPr>
          <a:xfrm>
            <a:off x="5181600" y="2971800"/>
            <a:ext cx="1143000" cy="3460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并串转换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8" name="Line 13"/>
          <p:cNvSpPr/>
          <p:nvPr/>
        </p:nvSpPr>
        <p:spPr>
          <a:xfrm>
            <a:off x="6324600" y="3124200"/>
            <a:ext cx="685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14349" name="Rectangle 14"/>
          <p:cNvSpPr/>
          <p:nvPr/>
        </p:nvSpPr>
        <p:spPr>
          <a:xfrm>
            <a:off x="685800" y="5334000"/>
            <a:ext cx="7543800" cy="8382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8B/10B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编码后，使用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/I/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符号传送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Idle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信息、用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/D/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符号传送数据、用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/C/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符号传送自协商信息。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/>
          <p:nvPr/>
        </p:nvSpPr>
        <p:spPr>
          <a:xfrm>
            <a:off x="4572000" y="457200"/>
            <a:ext cx="41910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层自协商（三）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63" name="Rectangle 3"/>
          <p:cNvSpPr/>
          <p:nvPr/>
        </p:nvSpPr>
        <p:spPr>
          <a:xfrm>
            <a:off x="762000" y="1295400"/>
            <a:ext cx="7772400" cy="50292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并行检测功能（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Parallel Detection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）：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当双绞线上的两端，有一端没有自协商能力的时候，并行检测机制可以保证链路依然可以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Link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但并行检测功能仅仅能够在速度上获得最佳匹配。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机制：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具备自协商能力的一方，在检测不到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FLP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时，检测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10Base-T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的特征信号和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100Base-Tx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的特征信号。这样得到对端的速度信息。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10Base-T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的特征信号是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NLP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100Base-Tx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的特征信号是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4B/5B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编码后的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Idle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符号。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并行检测功能仅在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10M/100M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下提供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5364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4191000"/>
            <a:ext cx="7543800" cy="774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050"/>
          <p:cNvSpPr/>
          <p:nvPr/>
        </p:nvSpPr>
        <p:spPr>
          <a:xfrm>
            <a:off x="3962400" y="457200"/>
            <a:ext cx="48006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MAC-PHY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之间的接口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87" name="Rectangle 2051"/>
          <p:cNvSpPr/>
          <p:nvPr/>
        </p:nvSpPr>
        <p:spPr>
          <a:xfrm>
            <a:off x="990600" y="1447800"/>
            <a:ext cx="7696200" cy="35814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通常，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层和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层在物理实体上是不在一起的，这样就定义了一些这两层之间的标准接口，通过这些标准接口，不同厂家之间的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层芯片和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芯片可以对接到一起。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了解这些接口的意义：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、对系统设计和电路设计有帮助；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、在调试过程中，明确接口上的信号应该是什么样的。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、故障定位时，可以从接口上捕获数据报文。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/>
          <p:nvPr>
            <p:ph type="title"/>
          </p:nvPr>
        </p:nvSpPr>
        <p:spPr>
          <a:xfrm>
            <a:off x="2057400" y="304800"/>
            <a:ext cx="6781800" cy="60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MII</a:t>
            </a:r>
            <a:r>
              <a:rPr lang="zh-CN" altLang="en-US" sz="3200" b="1" dirty="0">
                <a:solidFill>
                  <a:srgbClr val="660066"/>
                </a:solidFill>
              </a:rPr>
              <a:t>接口－媒体独立接口</a:t>
            </a:r>
            <a:endParaRPr lang="zh-CN" altLang="en-US" sz="3200" b="1" dirty="0">
              <a:solidFill>
                <a:srgbClr val="660066"/>
              </a:solidFill>
            </a:endParaRPr>
          </a:p>
        </p:txBody>
      </p:sp>
      <p:sp>
        <p:nvSpPr>
          <p:cNvPr id="17411" name="Rectangle 3"/>
          <p:cNvSpPr/>
          <p:nvPr>
            <p:ph idx="1"/>
          </p:nvPr>
        </p:nvSpPr>
        <p:spPr>
          <a:xfrm>
            <a:off x="685800" y="1981200"/>
            <a:ext cx="7772400" cy="41148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zh-CN" altLang="en-US" sz="2400" dirty="0"/>
              <a:t>工作速率</a:t>
            </a:r>
            <a:r>
              <a:rPr lang="en-US" altLang="zh-CN" sz="2400" dirty="0"/>
              <a:t>100M/10M</a:t>
            </a:r>
            <a:endParaRPr lang="en-US" altLang="zh-CN" sz="2400" dirty="0"/>
          </a:p>
          <a:p>
            <a:pPr eaLnBrk="1" hangingPunct="1"/>
            <a:r>
              <a:rPr lang="zh-CN" altLang="en-US" sz="2400" dirty="0"/>
              <a:t>数据位宽</a:t>
            </a:r>
            <a:r>
              <a:rPr lang="en-US" altLang="zh-CN" sz="2400" dirty="0"/>
              <a:t>4Bit</a:t>
            </a:r>
            <a:endParaRPr lang="en-US" altLang="zh-CN" sz="2400" dirty="0"/>
          </a:p>
          <a:p>
            <a:pPr eaLnBrk="1" hangingPunct="1"/>
            <a:r>
              <a:rPr lang="zh-CN" altLang="en-US" sz="2400" dirty="0"/>
              <a:t>收发时钟独立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收发时钟频率：</a:t>
            </a:r>
            <a:r>
              <a:rPr lang="en-US" altLang="zh-CN" sz="2400" dirty="0"/>
              <a:t>25M/2.5M</a:t>
            </a:r>
            <a:r>
              <a:rPr lang="zh-CN" altLang="en-US" sz="2400" dirty="0"/>
              <a:t>（</a:t>
            </a:r>
            <a:r>
              <a:rPr lang="en-US" altLang="zh-CN" sz="2400" dirty="0"/>
              <a:t>100M/10M</a:t>
            </a:r>
            <a:r>
              <a:rPr lang="zh-CN" altLang="en-US" sz="2400" dirty="0"/>
              <a:t>模式）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信号线数量：</a:t>
            </a:r>
            <a:r>
              <a:rPr lang="en-US" altLang="zh-CN" sz="2400" dirty="0"/>
              <a:t>16</a:t>
            </a:r>
            <a:endParaRPr lang="en-US" altLang="zh-CN" sz="2400" dirty="0"/>
          </a:p>
          <a:p>
            <a:pPr eaLnBrk="1" hangingPunct="1"/>
            <a:r>
              <a:rPr lang="zh-CN" altLang="en-US" sz="2400" dirty="0"/>
              <a:t>时钟类型：均由</a:t>
            </a:r>
            <a:r>
              <a:rPr lang="en-US" altLang="zh-CN" sz="2400" dirty="0"/>
              <a:t>PHY</a:t>
            </a:r>
            <a:r>
              <a:rPr lang="zh-CN" altLang="en-US" sz="2400" dirty="0"/>
              <a:t>提供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优点：时钟速率低，布线简单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缺点：信号数量多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/>
          <p:nvPr>
            <p:ph type="title"/>
          </p:nvPr>
        </p:nvSpPr>
        <p:spPr>
          <a:xfrm>
            <a:off x="3276600" y="304800"/>
            <a:ext cx="5486400" cy="60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MII</a:t>
            </a:r>
            <a:r>
              <a:rPr lang="zh-CN" altLang="en-US" sz="3200" b="1" dirty="0">
                <a:solidFill>
                  <a:srgbClr val="660066"/>
                </a:solidFill>
              </a:rPr>
              <a:t>典型连接</a:t>
            </a:r>
            <a:endParaRPr lang="zh-CN" altLang="en-US" sz="3200" b="1" dirty="0">
              <a:solidFill>
                <a:srgbClr val="660066"/>
              </a:solidFill>
            </a:endParaRPr>
          </a:p>
        </p:txBody>
      </p:sp>
      <p:pic>
        <p:nvPicPr>
          <p:cNvPr id="18435" name="Picture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752600" y="1600200"/>
            <a:ext cx="4724400" cy="3792538"/>
          </a:xfrm>
          <a:noFill/>
          <a:ln>
            <a:noFill/>
          </a:ln>
        </p:spPr>
      </p:pic>
      <p:sp>
        <p:nvSpPr>
          <p:cNvPr id="18436" name="Text Box 4"/>
          <p:cNvSpPr txBox="1"/>
          <p:nvPr/>
        </p:nvSpPr>
        <p:spPr>
          <a:xfrm>
            <a:off x="1676400" y="3352800"/>
            <a:ext cx="87947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37" name="Text Box 5"/>
          <p:cNvSpPr txBox="1"/>
          <p:nvPr/>
        </p:nvSpPr>
        <p:spPr>
          <a:xfrm>
            <a:off x="5715000" y="3276600"/>
            <a:ext cx="79533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/>
          <p:nvPr>
            <p:ph type="title"/>
          </p:nvPr>
        </p:nvSpPr>
        <p:spPr>
          <a:xfrm>
            <a:off x="4572000" y="228600"/>
            <a:ext cx="4114800" cy="7620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zh-CN" altLang="en-US" sz="3600" b="1" dirty="0">
                <a:solidFill>
                  <a:srgbClr val="660066"/>
                </a:solidFill>
              </a:rPr>
              <a:t>工作时序</a:t>
            </a:r>
            <a:endParaRPr lang="zh-CN" altLang="en-US" sz="3600" b="1" dirty="0">
              <a:solidFill>
                <a:srgbClr val="660066"/>
              </a:solidFill>
            </a:endParaRPr>
          </a:p>
        </p:txBody>
      </p:sp>
      <p:sp>
        <p:nvSpPr>
          <p:cNvPr id="19459" name="Rectangle 3"/>
          <p:cNvSpPr/>
          <p:nvPr>
            <p:ph idx="1"/>
          </p:nvPr>
        </p:nvSpPr>
        <p:spPr>
          <a:xfrm>
            <a:off x="685800" y="1295400"/>
            <a:ext cx="7772400" cy="50292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1800" dirty="0"/>
              <a:t>MII</a:t>
            </a:r>
            <a:r>
              <a:rPr lang="zh-CN" altLang="en-US" sz="1800" dirty="0"/>
              <a:t>接口上的数据是承载的实际数据，可以直接在接口处得到帧内容。</a:t>
            </a:r>
            <a:endParaRPr lang="zh-CN" altLang="en-US" sz="1800" dirty="0"/>
          </a:p>
        </p:txBody>
      </p:sp>
      <p:pic>
        <p:nvPicPr>
          <p:cNvPr id="19460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400" y="1752600"/>
            <a:ext cx="6972300" cy="175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1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114800"/>
            <a:ext cx="6896100" cy="175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2" name="Text Box 6"/>
          <p:cNvSpPr txBox="1"/>
          <p:nvPr/>
        </p:nvSpPr>
        <p:spPr>
          <a:xfrm>
            <a:off x="2819400" y="3657600"/>
            <a:ext cx="2724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没有错误时的接收时序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63" name="Text Box 7"/>
          <p:cNvSpPr txBox="1"/>
          <p:nvPr/>
        </p:nvSpPr>
        <p:spPr>
          <a:xfrm>
            <a:off x="2971800" y="5943600"/>
            <a:ext cx="2470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有错误时的接收时序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/>
          <p:nvPr>
            <p:ph type="title"/>
          </p:nvPr>
        </p:nvSpPr>
        <p:spPr>
          <a:xfrm>
            <a:off x="4724400" y="457200"/>
            <a:ext cx="3886200" cy="5334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600" b="1" dirty="0">
                <a:solidFill>
                  <a:srgbClr val="660066"/>
                </a:solidFill>
              </a:rPr>
              <a:t>MII</a:t>
            </a:r>
            <a:r>
              <a:rPr lang="zh-CN" altLang="en-US" sz="3600" b="1" dirty="0">
                <a:solidFill>
                  <a:srgbClr val="660066"/>
                </a:solidFill>
              </a:rPr>
              <a:t>工作时序</a:t>
            </a:r>
            <a:endParaRPr lang="zh-CN" altLang="en-US" sz="3600" b="1" dirty="0">
              <a:solidFill>
                <a:srgbClr val="660066"/>
              </a:solidFill>
            </a:endParaRPr>
          </a:p>
        </p:txBody>
      </p:sp>
      <p:sp>
        <p:nvSpPr>
          <p:cNvPr id="20483" name="Rectangle 3"/>
          <p:cNvSpPr/>
          <p:nvPr>
            <p:ph idx="1"/>
          </p:nvPr>
        </p:nvSpPr>
        <p:spPr>
          <a:xfrm>
            <a:off x="685800" y="1143000"/>
            <a:ext cx="7772400" cy="50292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zh-CN" altLang="en-US" sz="2000" dirty="0"/>
              <a:t>当全双工工作时不需要</a:t>
            </a:r>
            <a:r>
              <a:rPr lang="en-US" altLang="zh-CN" sz="2000" dirty="0"/>
              <a:t>CRS</a:t>
            </a:r>
            <a:r>
              <a:rPr lang="zh-CN" altLang="en-US" sz="2000" dirty="0"/>
              <a:t>和</a:t>
            </a:r>
            <a:r>
              <a:rPr lang="en-US" altLang="zh-CN" sz="2000" dirty="0"/>
              <a:t>COL</a:t>
            </a:r>
            <a:r>
              <a:rPr lang="zh-CN" altLang="en-US" sz="2000" dirty="0"/>
              <a:t>信号</a:t>
            </a:r>
            <a:endParaRPr lang="zh-CN" altLang="en-US" sz="2000" dirty="0"/>
          </a:p>
        </p:txBody>
      </p:sp>
      <p:pic>
        <p:nvPicPr>
          <p:cNvPr id="20484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0600" y="1676400"/>
            <a:ext cx="6962775" cy="1857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5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91000"/>
            <a:ext cx="7048500" cy="175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6" name="Text Box 6"/>
          <p:cNvSpPr txBox="1"/>
          <p:nvPr/>
        </p:nvSpPr>
        <p:spPr>
          <a:xfrm>
            <a:off x="2819400" y="3657600"/>
            <a:ext cx="2724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没有冲突时的发送时序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87" name="Text Box 7"/>
          <p:cNvSpPr txBox="1"/>
          <p:nvPr/>
        </p:nvSpPr>
        <p:spPr>
          <a:xfrm>
            <a:off x="3352800" y="5943600"/>
            <a:ext cx="2470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有冲突时的发送时序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/>
          <p:nvPr>
            <p:ph type="title"/>
          </p:nvPr>
        </p:nvSpPr>
        <p:spPr>
          <a:xfrm>
            <a:off x="4191000" y="304800"/>
            <a:ext cx="4267200" cy="5334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600" b="1" dirty="0">
                <a:solidFill>
                  <a:srgbClr val="660066"/>
                </a:solidFill>
              </a:rPr>
              <a:t>RMII</a:t>
            </a:r>
            <a:r>
              <a:rPr lang="zh-CN" altLang="en-US" sz="3600" b="1" dirty="0">
                <a:solidFill>
                  <a:srgbClr val="660066"/>
                </a:solidFill>
              </a:rPr>
              <a:t>－紧凑的</a:t>
            </a:r>
            <a:r>
              <a:rPr lang="en-US" altLang="zh-CN" sz="3600" b="1" dirty="0">
                <a:solidFill>
                  <a:srgbClr val="660066"/>
                </a:solidFill>
              </a:rPr>
              <a:t>MII</a:t>
            </a:r>
            <a:endParaRPr lang="en-US" altLang="zh-CN" sz="3600" b="1" dirty="0">
              <a:solidFill>
                <a:srgbClr val="660066"/>
              </a:solidFill>
            </a:endParaRPr>
          </a:p>
        </p:txBody>
      </p:sp>
      <p:sp>
        <p:nvSpPr>
          <p:cNvPr id="21507" name="Rectangle 3"/>
          <p:cNvSpPr/>
          <p:nvPr>
            <p:ph idx="1"/>
          </p:nvPr>
        </p:nvSpPr>
        <p:spPr>
          <a:xfrm>
            <a:off x="685800" y="1676400"/>
            <a:ext cx="7772400" cy="41910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zh-CN" altLang="en-US" sz="2400" dirty="0"/>
              <a:t>工作速度：</a:t>
            </a:r>
            <a:r>
              <a:rPr lang="en-US" altLang="zh-CN" sz="2400" dirty="0"/>
              <a:t>10M/100M</a:t>
            </a:r>
            <a:endParaRPr lang="en-US" altLang="zh-CN" sz="2400" dirty="0"/>
          </a:p>
          <a:p>
            <a:pPr eaLnBrk="1" hangingPunct="1"/>
            <a:r>
              <a:rPr lang="zh-CN" altLang="en-US" sz="2400" dirty="0"/>
              <a:t>数据位宽：</a:t>
            </a:r>
            <a:r>
              <a:rPr lang="en-US" altLang="zh-CN" sz="2400" dirty="0"/>
              <a:t>2bit</a:t>
            </a:r>
            <a:endParaRPr lang="en-US" altLang="zh-CN" sz="2400" dirty="0"/>
          </a:p>
          <a:p>
            <a:pPr eaLnBrk="1" hangingPunct="1"/>
            <a:r>
              <a:rPr lang="zh-CN" altLang="en-US" sz="2400" dirty="0"/>
              <a:t>收发时钟共用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时钟频率</a:t>
            </a:r>
            <a:r>
              <a:rPr lang="en-US" altLang="zh-CN" sz="2400" dirty="0"/>
              <a:t>50M</a:t>
            </a:r>
            <a:endParaRPr lang="en-US" altLang="zh-CN" sz="2400" dirty="0"/>
          </a:p>
          <a:p>
            <a:pPr eaLnBrk="1" hangingPunct="1"/>
            <a:r>
              <a:rPr lang="zh-CN" altLang="en-US" sz="2400" dirty="0"/>
              <a:t>信号数量：</a:t>
            </a:r>
            <a:r>
              <a:rPr lang="en-US" altLang="zh-CN" sz="2400" dirty="0"/>
              <a:t>8</a:t>
            </a:r>
            <a:r>
              <a:rPr lang="zh-CN" altLang="en-US" sz="2400" dirty="0"/>
              <a:t>（时钟共用）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时钟类型：共用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优点：比</a:t>
            </a:r>
            <a:r>
              <a:rPr lang="en-US" altLang="zh-CN" sz="2400" dirty="0"/>
              <a:t>MII</a:t>
            </a:r>
            <a:r>
              <a:rPr lang="zh-CN" altLang="en-US" sz="2400" dirty="0"/>
              <a:t>信号少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缺点：比</a:t>
            </a:r>
            <a:r>
              <a:rPr lang="en-US" altLang="zh-CN" sz="2400" dirty="0"/>
              <a:t>MII</a:t>
            </a:r>
            <a:r>
              <a:rPr lang="zh-CN" altLang="en-US" sz="2400" dirty="0"/>
              <a:t>设计难度增大了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/>
          <p:nvPr/>
        </p:nvSpPr>
        <p:spPr>
          <a:xfrm>
            <a:off x="4419600" y="457200"/>
            <a:ext cx="41148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以太网的帧结构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9" name="Text Box 3"/>
          <p:cNvSpPr txBox="1"/>
          <p:nvPr/>
        </p:nvSpPr>
        <p:spPr>
          <a:xfrm>
            <a:off x="1066800" y="1752600"/>
            <a:ext cx="990600" cy="425450"/>
          </a:xfrm>
          <a:prstGeom prst="rect">
            <a:avLst/>
          </a:prstGeom>
          <a:solidFill>
            <a:srgbClr val="CC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DMAC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0" name="Text Box 4"/>
          <p:cNvSpPr txBox="1"/>
          <p:nvPr/>
        </p:nvSpPr>
        <p:spPr>
          <a:xfrm>
            <a:off x="2057400" y="1752600"/>
            <a:ext cx="990600" cy="425450"/>
          </a:xfrm>
          <a:prstGeom prst="rect">
            <a:avLst/>
          </a:prstGeom>
          <a:solidFill>
            <a:srgbClr val="FFFF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SMAC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1" name="Text Box 5"/>
          <p:cNvSpPr txBox="1"/>
          <p:nvPr/>
        </p:nvSpPr>
        <p:spPr>
          <a:xfrm>
            <a:off x="3048000" y="1752600"/>
            <a:ext cx="990600" cy="425450"/>
          </a:xfrm>
          <a:prstGeom prst="rect">
            <a:avLst/>
          </a:prstGeom>
          <a:solidFill>
            <a:srgbClr val="C0C0C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802.1Q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2" name="Text Box 6"/>
          <p:cNvSpPr txBox="1"/>
          <p:nvPr/>
        </p:nvSpPr>
        <p:spPr>
          <a:xfrm>
            <a:off x="4038600" y="1752600"/>
            <a:ext cx="990600" cy="425450"/>
          </a:xfrm>
          <a:prstGeom prst="rect">
            <a:avLst/>
          </a:prstGeom>
          <a:solidFill>
            <a:srgbClr val="CC99FF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TYPE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3" name="Text Box 7"/>
          <p:cNvSpPr txBox="1"/>
          <p:nvPr/>
        </p:nvSpPr>
        <p:spPr>
          <a:xfrm>
            <a:off x="5029200" y="1752600"/>
            <a:ext cx="1905000" cy="42545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DATA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4" name="Text Box 8"/>
          <p:cNvSpPr txBox="1"/>
          <p:nvPr/>
        </p:nvSpPr>
        <p:spPr>
          <a:xfrm>
            <a:off x="6934200" y="1752600"/>
            <a:ext cx="990600" cy="425450"/>
          </a:xfrm>
          <a:prstGeom prst="rect">
            <a:avLst/>
          </a:prstGeom>
          <a:solidFill>
            <a:srgbClr val="99CCFF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FCS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5" name="Text Box 9"/>
          <p:cNvSpPr txBox="1"/>
          <p:nvPr/>
        </p:nvSpPr>
        <p:spPr>
          <a:xfrm>
            <a:off x="1066800" y="1295400"/>
            <a:ext cx="4495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通常我所说的以太网帧结构：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6" name="Text Box 10"/>
          <p:cNvSpPr txBox="1"/>
          <p:nvPr/>
        </p:nvSpPr>
        <p:spPr>
          <a:xfrm>
            <a:off x="838200" y="2590800"/>
            <a:ext cx="4495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实际在媒体中传输的以太网帧结构：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7" name="Text Box 17"/>
          <p:cNvSpPr txBox="1"/>
          <p:nvPr/>
        </p:nvSpPr>
        <p:spPr>
          <a:xfrm>
            <a:off x="609600" y="3048000"/>
            <a:ext cx="1219200" cy="425450"/>
          </a:xfrm>
          <a:prstGeom prst="rect">
            <a:avLst/>
          </a:prstGeom>
          <a:solidFill>
            <a:srgbClr val="FFCC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Preamble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8" name="Text Box 18"/>
          <p:cNvSpPr txBox="1"/>
          <p:nvPr/>
        </p:nvSpPr>
        <p:spPr>
          <a:xfrm>
            <a:off x="533400" y="3810000"/>
            <a:ext cx="8077200" cy="253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Preamble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的格式，按照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Bit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顺序描述就是：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101010101010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</a:rPr>
              <a:t>…………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101010</a:t>
            </a:r>
            <a:r>
              <a:rPr lang="en-US" altLang="zh-CN" sz="20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  <a:endParaRPr lang="en-US" altLang="zh-CN" sz="2000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间隔出现，直到两个连续的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时，表示前导码结束。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bit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长度为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的整数倍或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的整数倍（为什么？），且不大于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个字节（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64bit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）。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前导码用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16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进制表示就是：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555555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</a:rPr>
              <a:t>…………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55</a:t>
            </a:r>
            <a:r>
              <a:rPr lang="en-US" altLang="zh-CN" sz="20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。  注意：以太网的传输顺序是低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bit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前发送。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9" name="Text Box 19"/>
          <p:cNvSpPr txBox="1"/>
          <p:nvPr/>
        </p:nvSpPr>
        <p:spPr>
          <a:xfrm>
            <a:off x="1828800" y="3048000"/>
            <a:ext cx="990600" cy="425450"/>
          </a:xfrm>
          <a:prstGeom prst="rect">
            <a:avLst/>
          </a:prstGeom>
          <a:solidFill>
            <a:srgbClr val="CC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DMAC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10" name="Text Box 20"/>
          <p:cNvSpPr txBox="1"/>
          <p:nvPr/>
        </p:nvSpPr>
        <p:spPr>
          <a:xfrm>
            <a:off x="2819400" y="3048000"/>
            <a:ext cx="990600" cy="425450"/>
          </a:xfrm>
          <a:prstGeom prst="rect">
            <a:avLst/>
          </a:prstGeom>
          <a:solidFill>
            <a:srgbClr val="FFFF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SMAC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11" name="Text Box 21"/>
          <p:cNvSpPr txBox="1"/>
          <p:nvPr/>
        </p:nvSpPr>
        <p:spPr>
          <a:xfrm>
            <a:off x="3810000" y="3048000"/>
            <a:ext cx="990600" cy="425450"/>
          </a:xfrm>
          <a:prstGeom prst="rect">
            <a:avLst/>
          </a:prstGeom>
          <a:solidFill>
            <a:srgbClr val="C0C0C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802.1Q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12" name="Text Box 22"/>
          <p:cNvSpPr txBox="1"/>
          <p:nvPr/>
        </p:nvSpPr>
        <p:spPr>
          <a:xfrm>
            <a:off x="4800600" y="3048000"/>
            <a:ext cx="990600" cy="425450"/>
          </a:xfrm>
          <a:prstGeom prst="rect">
            <a:avLst/>
          </a:prstGeom>
          <a:solidFill>
            <a:srgbClr val="CC99FF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TYPE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13" name="Text Box 23"/>
          <p:cNvSpPr txBox="1"/>
          <p:nvPr/>
        </p:nvSpPr>
        <p:spPr>
          <a:xfrm>
            <a:off x="5791200" y="3048000"/>
            <a:ext cx="1905000" cy="42545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DATA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14" name="Text Box 24"/>
          <p:cNvSpPr txBox="1"/>
          <p:nvPr/>
        </p:nvSpPr>
        <p:spPr>
          <a:xfrm>
            <a:off x="7696200" y="3048000"/>
            <a:ext cx="990600" cy="425450"/>
          </a:xfrm>
          <a:prstGeom prst="rect">
            <a:avLst/>
          </a:prstGeom>
          <a:solidFill>
            <a:srgbClr val="99CCFF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FCS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/>
          <p:nvPr>
            <p:ph type="title"/>
          </p:nvPr>
        </p:nvSpPr>
        <p:spPr>
          <a:xfrm>
            <a:off x="3962400" y="304800"/>
            <a:ext cx="4724400" cy="60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600" dirty="0">
                <a:solidFill>
                  <a:srgbClr val="660066"/>
                </a:solidFill>
              </a:rPr>
              <a:t>RMII</a:t>
            </a:r>
            <a:r>
              <a:rPr lang="zh-CN" altLang="en-US" sz="3600" dirty="0">
                <a:solidFill>
                  <a:srgbClr val="660066"/>
                </a:solidFill>
              </a:rPr>
              <a:t>典型连接</a:t>
            </a:r>
            <a:endParaRPr lang="zh-CN" altLang="en-US" sz="3600" dirty="0">
              <a:solidFill>
                <a:srgbClr val="660066"/>
              </a:solidFill>
            </a:endParaRPr>
          </a:p>
        </p:txBody>
      </p:sp>
      <p:pic>
        <p:nvPicPr>
          <p:cNvPr id="22531" name="Picture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62000" y="1295400"/>
            <a:ext cx="7772400" cy="4800600"/>
          </a:xfr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/>
          <p:nvPr>
            <p:ph type="title"/>
          </p:nvPr>
        </p:nvSpPr>
        <p:spPr>
          <a:xfrm>
            <a:off x="3657600" y="304800"/>
            <a:ext cx="5334000" cy="6096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3600" b="1" dirty="0">
                <a:solidFill>
                  <a:srgbClr val="660066"/>
                </a:solidFill>
              </a:rPr>
              <a:t>RMII</a:t>
            </a:r>
            <a:r>
              <a:rPr lang="zh-CN" altLang="en-US" sz="3600" b="1" dirty="0">
                <a:solidFill>
                  <a:srgbClr val="660066"/>
                </a:solidFill>
              </a:rPr>
              <a:t>工作时序</a:t>
            </a:r>
            <a:endParaRPr lang="zh-CN" altLang="en-US" sz="3600" b="1" dirty="0">
              <a:solidFill>
                <a:srgbClr val="660066"/>
              </a:solidFill>
            </a:endParaRPr>
          </a:p>
        </p:txBody>
      </p:sp>
      <p:pic>
        <p:nvPicPr>
          <p:cNvPr id="23555" name="Picture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9600" y="1447800"/>
            <a:ext cx="7772400" cy="2286000"/>
          </a:xfrm>
          <a:noFill/>
          <a:ln>
            <a:noFill/>
          </a:ln>
        </p:spPr>
      </p:pic>
      <p:pic>
        <p:nvPicPr>
          <p:cNvPr id="23556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038600"/>
            <a:ext cx="7772400" cy="2181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/>
          <p:nvPr>
            <p:ph type="title"/>
          </p:nvPr>
        </p:nvSpPr>
        <p:spPr>
          <a:xfrm>
            <a:off x="4267200" y="457200"/>
            <a:ext cx="4419600" cy="5334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600" b="1" dirty="0">
                <a:solidFill>
                  <a:srgbClr val="660066"/>
                </a:solidFill>
              </a:rPr>
              <a:t>RMII</a:t>
            </a:r>
            <a:r>
              <a:rPr lang="zh-CN" altLang="en-US" sz="3600" b="1" dirty="0">
                <a:solidFill>
                  <a:srgbClr val="660066"/>
                </a:solidFill>
              </a:rPr>
              <a:t>工作时序</a:t>
            </a:r>
            <a:endParaRPr lang="zh-CN" altLang="en-US" sz="3600" b="1" dirty="0">
              <a:solidFill>
                <a:srgbClr val="660066"/>
              </a:solidFill>
            </a:endParaRPr>
          </a:p>
        </p:txBody>
      </p:sp>
      <p:pic>
        <p:nvPicPr>
          <p:cNvPr id="24579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1600200"/>
            <a:ext cx="7343775" cy="213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0" name="Text Box 5"/>
          <p:cNvSpPr txBox="1"/>
          <p:nvPr/>
        </p:nvSpPr>
        <p:spPr>
          <a:xfrm>
            <a:off x="1295400" y="4724400"/>
            <a:ext cx="6477000" cy="1443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20000"/>
              </a:spcBef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100M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模式时，每个时钟周期数据被采样一次；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20000"/>
              </a:spcBef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10M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模式时，每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个时钟周期数据被采样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次，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/>
          <p:nvPr>
            <p:ph type="title"/>
          </p:nvPr>
        </p:nvSpPr>
        <p:spPr>
          <a:xfrm>
            <a:off x="4953000" y="457200"/>
            <a:ext cx="3886200" cy="5334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600" b="1" dirty="0">
                <a:solidFill>
                  <a:srgbClr val="660066"/>
                </a:solidFill>
              </a:rPr>
              <a:t>SMII</a:t>
            </a:r>
            <a:r>
              <a:rPr lang="zh-CN" altLang="en-US" sz="3600" b="1" dirty="0">
                <a:solidFill>
                  <a:srgbClr val="660066"/>
                </a:solidFill>
              </a:rPr>
              <a:t>接口</a:t>
            </a:r>
            <a:endParaRPr lang="zh-CN" altLang="en-US" sz="3600" b="1" dirty="0">
              <a:solidFill>
                <a:srgbClr val="660066"/>
              </a:solidFill>
            </a:endParaRPr>
          </a:p>
        </p:txBody>
      </p:sp>
      <p:sp>
        <p:nvSpPr>
          <p:cNvPr id="25603" name="Rectangle 3"/>
          <p:cNvSpPr/>
          <p:nvPr>
            <p:ph idx="1"/>
          </p:nvPr>
        </p:nvSpPr>
        <p:spPr>
          <a:xfrm>
            <a:off x="685800" y="1524000"/>
            <a:ext cx="7772400" cy="441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zh-CN" altLang="en-US" sz="2400" dirty="0"/>
              <a:t>工作速率：</a:t>
            </a:r>
            <a:r>
              <a:rPr lang="en-US" altLang="zh-CN" sz="2400" dirty="0"/>
              <a:t>10M/100M</a:t>
            </a:r>
            <a:endParaRPr lang="en-US" altLang="zh-CN" sz="2400" dirty="0"/>
          </a:p>
          <a:p>
            <a:pPr eaLnBrk="1" hangingPunct="1"/>
            <a:r>
              <a:rPr lang="zh-CN" altLang="en-US" sz="2400" dirty="0"/>
              <a:t>数据位宽：</a:t>
            </a:r>
            <a:r>
              <a:rPr lang="en-US" altLang="zh-CN" sz="2400" dirty="0"/>
              <a:t>1bit</a:t>
            </a:r>
            <a:endParaRPr lang="en-US" altLang="zh-CN" sz="2400" dirty="0"/>
          </a:p>
          <a:p>
            <a:pPr eaLnBrk="1" hangingPunct="1"/>
            <a:r>
              <a:rPr lang="zh-CN" altLang="en-US" sz="2400" dirty="0"/>
              <a:t>收发时钟共用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时钟频率：</a:t>
            </a:r>
            <a:r>
              <a:rPr lang="en-US" altLang="zh-CN" sz="2400" dirty="0"/>
              <a:t>125M</a:t>
            </a:r>
            <a:endParaRPr lang="en-US" altLang="zh-CN" sz="2400" dirty="0"/>
          </a:p>
          <a:p>
            <a:pPr eaLnBrk="1" hangingPunct="1"/>
            <a:r>
              <a:rPr lang="zh-CN" altLang="en-US" sz="2400" dirty="0"/>
              <a:t>信号数量：</a:t>
            </a:r>
            <a:r>
              <a:rPr lang="en-US" altLang="zh-CN" sz="2400" dirty="0"/>
              <a:t>4</a:t>
            </a:r>
            <a:r>
              <a:rPr lang="zh-CN" altLang="en-US" sz="2400" dirty="0"/>
              <a:t>根（多个通道时，时钟和同步信号可以共用）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时钟类型：共用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优点：信号数量少，多通道时优势明显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缺点：时钟频率高，且不随路，布线难度大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/>
          <p:nvPr>
            <p:ph type="title"/>
          </p:nvPr>
        </p:nvSpPr>
        <p:spPr>
          <a:xfrm>
            <a:off x="4191000" y="381000"/>
            <a:ext cx="4191000" cy="60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600" b="1" dirty="0">
                <a:solidFill>
                  <a:srgbClr val="660066"/>
                </a:solidFill>
              </a:rPr>
              <a:t>SMII</a:t>
            </a:r>
            <a:r>
              <a:rPr lang="zh-CN" altLang="en-US" sz="3600" b="1" dirty="0">
                <a:solidFill>
                  <a:srgbClr val="660066"/>
                </a:solidFill>
              </a:rPr>
              <a:t>典型连接</a:t>
            </a:r>
            <a:endParaRPr lang="zh-CN" altLang="en-US" sz="3600" b="1" dirty="0">
              <a:solidFill>
                <a:srgbClr val="660066"/>
              </a:solidFill>
            </a:endParaRPr>
          </a:p>
        </p:txBody>
      </p:sp>
      <p:pic>
        <p:nvPicPr>
          <p:cNvPr id="26627" name="Picture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85800" y="1981200"/>
            <a:ext cx="7772400" cy="4114800"/>
          </a:xfr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/>
          <p:nvPr>
            <p:ph type="title"/>
          </p:nvPr>
        </p:nvSpPr>
        <p:spPr>
          <a:xfrm>
            <a:off x="3581400" y="381000"/>
            <a:ext cx="5181600" cy="60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SMII</a:t>
            </a:r>
            <a:r>
              <a:rPr lang="zh-CN" altLang="en-US" sz="3200" b="1" dirty="0">
                <a:solidFill>
                  <a:srgbClr val="660066"/>
                </a:solidFill>
              </a:rPr>
              <a:t>工作时序</a:t>
            </a:r>
            <a:endParaRPr lang="zh-CN" altLang="en-US" sz="3200" b="1" dirty="0">
              <a:solidFill>
                <a:srgbClr val="660066"/>
              </a:solidFill>
            </a:endParaRPr>
          </a:p>
        </p:txBody>
      </p:sp>
      <p:pic>
        <p:nvPicPr>
          <p:cNvPr id="27651" name="Picture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85800" y="1600200"/>
            <a:ext cx="7772400" cy="1676400"/>
          </a:xfrm>
          <a:noFill/>
          <a:ln>
            <a:noFill/>
          </a:ln>
        </p:spPr>
      </p:pic>
      <p:pic>
        <p:nvPicPr>
          <p:cNvPr id="2765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657600"/>
            <a:ext cx="7772400" cy="1704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/>
          <p:nvPr>
            <p:ph type="title"/>
          </p:nvPr>
        </p:nvSpPr>
        <p:spPr>
          <a:xfrm>
            <a:off x="5029200" y="381000"/>
            <a:ext cx="3733800" cy="60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SMII</a:t>
            </a:r>
            <a:r>
              <a:rPr lang="zh-CN" altLang="en-US" sz="3200" b="1" dirty="0">
                <a:solidFill>
                  <a:srgbClr val="660066"/>
                </a:solidFill>
              </a:rPr>
              <a:t>工作时序说明</a:t>
            </a:r>
            <a:endParaRPr lang="zh-CN" altLang="en-US" sz="3200" b="1" dirty="0">
              <a:solidFill>
                <a:srgbClr val="660066"/>
              </a:solidFill>
            </a:endParaRPr>
          </a:p>
        </p:txBody>
      </p:sp>
      <p:sp>
        <p:nvSpPr>
          <p:cNvPr id="28675" name="Rectangle 3"/>
          <p:cNvSpPr/>
          <p:nvPr>
            <p:ph idx="1"/>
          </p:nvPr>
        </p:nvSpPr>
        <p:spPr>
          <a:xfrm>
            <a:off x="685800" y="1981200"/>
            <a:ext cx="7772400" cy="41148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dirty="0"/>
              <a:t>10/100M</a:t>
            </a:r>
            <a:r>
              <a:rPr lang="zh-CN" altLang="en-US" dirty="0"/>
              <a:t>工作时，时钟不变，</a:t>
            </a:r>
            <a:r>
              <a:rPr lang="en-US" altLang="zh-CN" dirty="0"/>
              <a:t>10M</a:t>
            </a:r>
            <a:r>
              <a:rPr lang="zh-CN" altLang="en-US" dirty="0"/>
              <a:t>模式时每</a:t>
            </a:r>
            <a:r>
              <a:rPr lang="en-US" altLang="zh-CN" dirty="0"/>
              <a:t>10</a:t>
            </a:r>
            <a:r>
              <a:rPr lang="zh-CN" altLang="en-US" dirty="0"/>
              <a:t>个同步字，传送</a:t>
            </a:r>
            <a:r>
              <a:rPr lang="en-US" altLang="zh-CN" dirty="0"/>
              <a:t>1</a:t>
            </a:r>
            <a:r>
              <a:rPr lang="zh-CN" altLang="en-US" dirty="0"/>
              <a:t>字节</a:t>
            </a:r>
            <a:endParaRPr lang="zh-CN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/>
          <p:nvPr>
            <p:ph type="title"/>
          </p:nvPr>
        </p:nvSpPr>
        <p:spPr>
          <a:xfrm>
            <a:off x="3886200" y="381000"/>
            <a:ext cx="4953000" cy="5334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SS-SMII</a:t>
            </a:r>
            <a:r>
              <a:rPr lang="zh-CN" altLang="en-US" sz="3200" b="1" dirty="0">
                <a:solidFill>
                  <a:srgbClr val="660066"/>
                </a:solidFill>
              </a:rPr>
              <a:t>－源同步</a:t>
            </a:r>
            <a:r>
              <a:rPr lang="en-US" altLang="zh-CN" sz="3200" b="1" dirty="0">
                <a:solidFill>
                  <a:srgbClr val="660066"/>
                </a:solidFill>
              </a:rPr>
              <a:t>SMII</a:t>
            </a:r>
            <a:endParaRPr lang="en-US" altLang="zh-CN" sz="3200" b="1" dirty="0">
              <a:solidFill>
                <a:srgbClr val="660066"/>
              </a:solidFill>
            </a:endParaRPr>
          </a:p>
        </p:txBody>
      </p:sp>
      <p:sp>
        <p:nvSpPr>
          <p:cNvPr id="29699" name="Rectangle 3"/>
          <p:cNvSpPr/>
          <p:nvPr>
            <p:ph idx="1"/>
          </p:nvPr>
        </p:nvSpPr>
        <p:spPr>
          <a:xfrm>
            <a:off x="762000" y="1371600"/>
            <a:ext cx="7772400" cy="50292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>
              <a:lnSpc>
                <a:spcPct val="90000"/>
              </a:lnSpc>
            </a:pPr>
            <a:r>
              <a:rPr lang="zh-CN" altLang="en-US" dirty="0"/>
              <a:t>工作速率：</a:t>
            </a:r>
            <a:r>
              <a:rPr lang="en-US" altLang="zh-CN" dirty="0"/>
              <a:t>10M/100M</a:t>
            </a:r>
            <a:endParaRPr lang="en-US" altLang="zh-CN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数据位宽：</a:t>
            </a:r>
            <a:r>
              <a:rPr lang="en-US" altLang="zh-CN" dirty="0"/>
              <a:t>1bit</a:t>
            </a:r>
            <a:endParaRPr lang="en-US" altLang="zh-CN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收发时钟独立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时钟频率：</a:t>
            </a:r>
            <a:r>
              <a:rPr lang="en-US" altLang="zh-CN" dirty="0"/>
              <a:t>125M</a:t>
            </a:r>
            <a:endParaRPr lang="en-US" altLang="zh-CN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信号数量：</a:t>
            </a:r>
            <a:r>
              <a:rPr lang="en-US" altLang="zh-CN" dirty="0"/>
              <a:t>6</a:t>
            </a:r>
            <a:r>
              <a:rPr lang="zh-CN" altLang="en-US" dirty="0"/>
              <a:t>（发送时钟和发送同步可共用）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时钟类型：随路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优点：时钟随路，布线较容易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缺点：信号数量比</a:t>
            </a:r>
            <a:r>
              <a:rPr lang="en-US" altLang="zh-CN" dirty="0"/>
              <a:t>SMII</a:t>
            </a:r>
            <a:r>
              <a:rPr lang="zh-CN" altLang="en-US" dirty="0"/>
              <a:t>多</a:t>
            </a:r>
            <a:endParaRPr lang="zh-CN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2"/>
          <p:cNvSpPr/>
          <p:nvPr>
            <p:ph type="title"/>
          </p:nvPr>
        </p:nvSpPr>
        <p:spPr>
          <a:xfrm>
            <a:off x="4191000" y="457200"/>
            <a:ext cx="4572000" cy="60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SS-SMII</a:t>
            </a:r>
            <a:r>
              <a:rPr lang="zh-CN" altLang="en-US" sz="3200" b="1" dirty="0">
                <a:solidFill>
                  <a:srgbClr val="660066"/>
                </a:solidFill>
              </a:rPr>
              <a:t>典型连接</a:t>
            </a:r>
            <a:endParaRPr lang="zh-CN" altLang="en-US" sz="3200" b="1" dirty="0">
              <a:solidFill>
                <a:srgbClr val="660066"/>
              </a:solidFill>
            </a:endParaRPr>
          </a:p>
        </p:txBody>
      </p:sp>
      <p:sp>
        <p:nvSpPr>
          <p:cNvPr id="30723" name="Rectangle 4"/>
          <p:cNvSpPr/>
          <p:nvPr/>
        </p:nvSpPr>
        <p:spPr>
          <a:xfrm>
            <a:off x="762000" y="2362200"/>
            <a:ext cx="7391400" cy="36576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hangingPunct="1"/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4" name="Text Box 5"/>
          <p:cNvSpPr txBox="1"/>
          <p:nvPr/>
        </p:nvSpPr>
        <p:spPr>
          <a:xfrm>
            <a:off x="1371600" y="30480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5" name="Text Box 6"/>
          <p:cNvSpPr txBox="1"/>
          <p:nvPr/>
        </p:nvSpPr>
        <p:spPr>
          <a:xfrm>
            <a:off x="1371600" y="2895600"/>
            <a:ext cx="990600" cy="2657475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en-US" altLang="zh-CN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endParaRPr lang="en-US" altLang="zh-CN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6" name="Text Box 9"/>
          <p:cNvSpPr txBox="1"/>
          <p:nvPr/>
        </p:nvSpPr>
        <p:spPr>
          <a:xfrm>
            <a:off x="6019800" y="2895600"/>
            <a:ext cx="990600" cy="2657475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en-US" altLang="zh-CN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endParaRPr lang="en-US" altLang="zh-CN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7" name="Line 10"/>
          <p:cNvSpPr/>
          <p:nvPr/>
        </p:nvSpPr>
        <p:spPr>
          <a:xfrm>
            <a:off x="2362200" y="3200400"/>
            <a:ext cx="3657600" cy="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arrow" w="lg" len="lg"/>
          </a:ln>
        </p:spPr>
      </p:sp>
      <p:sp>
        <p:nvSpPr>
          <p:cNvPr id="30728" name="Line 11"/>
          <p:cNvSpPr/>
          <p:nvPr/>
        </p:nvSpPr>
        <p:spPr>
          <a:xfrm>
            <a:off x="2362200" y="3581400"/>
            <a:ext cx="3657600" cy="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arrow" w="lg" len="lg"/>
          </a:ln>
        </p:spPr>
      </p:sp>
      <p:sp>
        <p:nvSpPr>
          <p:cNvPr id="30729" name="Line 12"/>
          <p:cNvSpPr/>
          <p:nvPr/>
        </p:nvSpPr>
        <p:spPr>
          <a:xfrm>
            <a:off x="2362200" y="3962400"/>
            <a:ext cx="3657600" cy="0"/>
          </a:xfrm>
          <a:prstGeom prst="line">
            <a:avLst/>
          </a:prstGeom>
          <a:ln w="57150" cap="flat" cmpd="sng">
            <a:solidFill>
              <a:schemeClr val="bg2"/>
            </a:solidFill>
            <a:prstDash val="solid"/>
            <a:miter/>
            <a:headEnd type="none" w="med" len="med"/>
            <a:tailEnd type="stealth" w="med" len="lg"/>
          </a:ln>
        </p:spPr>
      </p:sp>
      <p:sp>
        <p:nvSpPr>
          <p:cNvPr id="30730" name="Text Box 17"/>
          <p:cNvSpPr txBox="1"/>
          <p:nvPr/>
        </p:nvSpPr>
        <p:spPr>
          <a:xfrm>
            <a:off x="3352800" y="2895600"/>
            <a:ext cx="762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200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TxClk</a:t>
            </a:r>
            <a:endParaRPr lang="en-US" altLang="zh-CN" sz="1200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31" name="Text Box 18"/>
          <p:cNvSpPr txBox="1"/>
          <p:nvPr/>
        </p:nvSpPr>
        <p:spPr>
          <a:xfrm>
            <a:off x="3276600" y="3276600"/>
            <a:ext cx="762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200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TxSYNC</a:t>
            </a:r>
            <a:endParaRPr lang="en-US" altLang="zh-CN" sz="1200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32" name="Text Box 19"/>
          <p:cNvSpPr txBox="1"/>
          <p:nvPr/>
        </p:nvSpPr>
        <p:spPr>
          <a:xfrm>
            <a:off x="3276600" y="3657600"/>
            <a:ext cx="8382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200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TxD[0:n ]</a:t>
            </a:r>
            <a:endParaRPr lang="en-US" altLang="zh-CN" sz="1200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33" name="Line 20"/>
          <p:cNvSpPr/>
          <p:nvPr/>
        </p:nvSpPr>
        <p:spPr>
          <a:xfrm flipH="1">
            <a:off x="2362200" y="5181600"/>
            <a:ext cx="3657600" cy="0"/>
          </a:xfrm>
          <a:prstGeom prst="line">
            <a:avLst/>
          </a:prstGeom>
          <a:ln w="57150" cap="flat" cmpd="sng">
            <a:solidFill>
              <a:schemeClr val="bg2"/>
            </a:solidFill>
            <a:prstDash val="solid"/>
            <a:miter/>
            <a:headEnd type="none" w="med" len="med"/>
            <a:tailEnd type="stealth" w="med" len="med"/>
          </a:ln>
        </p:spPr>
      </p:sp>
      <p:sp>
        <p:nvSpPr>
          <p:cNvPr id="30734" name="Line 21"/>
          <p:cNvSpPr/>
          <p:nvPr/>
        </p:nvSpPr>
        <p:spPr>
          <a:xfrm flipH="1">
            <a:off x="2362200" y="4876800"/>
            <a:ext cx="3657600" cy="0"/>
          </a:xfrm>
          <a:prstGeom prst="line">
            <a:avLst/>
          </a:prstGeom>
          <a:ln w="57150" cap="flat" cmpd="sng">
            <a:solidFill>
              <a:schemeClr val="bg2"/>
            </a:solidFill>
            <a:prstDash val="solid"/>
            <a:miter/>
            <a:headEnd type="none" w="med" len="med"/>
            <a:tailEnd type="stealth" w="med" len="med"/>
          </a:ln>
        </p:spPr>
      </p:sp>
      <p:sp>
        <p:nvSpPr>
          <p:cNvPr id="30735" name="Line 22"/>
          <p:cNvSpPr/>
          <p:nvPr/>
        </p:nvSpPr>
        <p:spPr>
          <a:xfrm flipH="1">
            <a:off x="2362200" y="4572000"/>
            <a:ext cx="3657600" cy="0"/>
          </a:xfrm>
          <a:prstGeom prst="line">
            <a:avLst/>
          </a:prstGeom>
          <a:ln w="57150" cap="flat" cmpd="sng">
            <a:solidFill>
              <a:schemeClr val="bg2"/>
            </a:solidFill>
            <a:prstDash val="solid"/>
            <a:miter/>
            <a:headEnd type="none" w="med" len="med"/>
            <a:tailEnd type="stealth" w="med" len="med"/>
          </a:ln>
        </p:spPr>
      </p:sp>
      <p:sp>
        <p:nvSpPr>
          <p:cNvPr id="30736" name="Text Box 23"/>
          <p:cNvSpPr txBox="1"/>
          <p:nvPr/>
        </p:nvSpPr>
        <p:spPr>
          <a:xfrm>
            <a:off x="3276600" y="4267200"/>
            <a:ext cx="10668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200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RxClk[0:n]</a:t>
            </a:r>
            <a:endParaRPr lang="en-US" altLang="zh-CN" sz="1200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37" name="Text Box 24"/>
          <p:cNvSpPr txBox="1"/>
          <p:nvPr/>
        </p:nvSpPr>
        <p:spPr>
          <a:xfrm>
            <a:off x="3276600" y="4572000"/>
            <a:ext cx="10668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200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RxSYNC[0:n]</a:t>
            </a:r>
            <a:endParaRPr lang="en-US" altLang="zh-CN" sz="1200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38" name="Text Box 25"/>
          <p:cNvSpPr txBox="1"/>
          <p:nvPr/>
        </p:nvSpPr>
        <p:spPr>
          <a:xfrm>
            <a:off x="3352800" y="4876800"/>
            <a:ext cx="8382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200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RxD[0:n ]</a:t>
            </a:r>
            <a:endParaRPr lang="en-US" altLang="zh-CN" sz="1200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2"/>
          <p:cNvSpPr/>
          <p:nvPr>
            <p:ph type="title"/>
          </p:nvPr>
        </p:nvSpPr>
        <p:spPr>
          <a:xfrm>
            <a:off x="4495800" y="457200"/>
            <a:ext cx="4114800" cy="4572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SS-SMII</a:t>
            </a:r>
            <a:r>
              <a:rPr lang="zh-CN" altLang="en-US" sz="3200" b="1" dirty="0">
                <a:solidFill>
                  <a:srgbClr val="660066"/>
                </a:solidFill>
              </a:rPr>
              <a:t>工作时序</a:t>
            </a:r>
            <a:endParaRPr lang="zh-CN" altLang="en-US" sz="3200" b="1" dirty="0">
              <a:solidFill>
                <a:srgbClr val="660066"/>
              </a:solidFill>
            </a:endParaRPr>
          </a:p>
        </p:txBody>
      </p:sp>
      <p:pic>
        <p:nvPicPr>
          <p:cNvPr id="31747" name="Picture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62000" y="1295400"/>
            <a:ext cx="7772400" cy="2209800"/>
          </a:xfrm>
          <a:noFill/>
          <a:ln>
            <a:noFill/>
          </a:ln>
        </p:spPr>
      </p:pic>
      <p:pic>
        <p:nvPicPr>
          <p:cNvPr id="3174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962400"/>
            <a:ext cx="7772400" cy="2371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/>
          <p:nvPr/>
        </p:nvSpPr>
        <p:spPr>
          <a:xfrm>
            <a:off x="4419600" y="457200"/>
            <a:ext cx="41148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前导码的作用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3" name="Text Box 3"/>
          <p:cNvSpPr txBox="1"/>
          <p:nvPr/>
        </p:nvSpPr>
        <p:spPr>
          <a:xfrm>
            <a:off x="914400" y="3200400"/>
            <a:ext cx="541020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、用来同步接受端的时钟跟踪电路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、用来训练接受端的自适应滤波器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5124" name="Group 8"/>
          <p:cNvGrpSpPr/>
          <p:nvPr/>
        </p:nvGrpSpPr>
        <p:grpSpPr>
          <a:xfrm>
            <a:off x="838200" y="2133600"/>
            <a:ext cx="1066800" cy="457200"/>
            <a:chOff x="912" y="1152"/>
            <a:chExt cx="672" cy="288"/>
          </a:xfrm>
        </p:grpSpPr>
        <p:sp>
          <p:nvSpPr>
            <p:cNvPr id="5158" name="Line 4"/>
            <p:cNvSpPr/>
            <p:nvPr/>
          </p:nvSpPr>
          <p:spPr>
            <a:xfrm>
              <a:off x="912" y="1440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59" name="Line 5"/>
            <p:cNvSpPr/>
            <p:nvPr/>
          </p:nvSpPr>
          <p:spPr>
            <a:xfrm flipV="1">
              <a:off x="1200" y="1152"/>
              <a:ext cx="48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60" name="Line 6"/>
            <p:cNvSpPr/>
            <p:nvPr/>
          </p:nvSpPr>
          <p:spPr>
            <a:xfrm>
              <a:off x="1248" y="1152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61" name="Line 7"/>
            <p:cNvSpPr/>
            <p:nvPr/>
          </p:nvSpPr>
          <p:spPr>
            <a:xfrm flipH="1" flipV="1">
              <a:off x="1536" y="1152"/>
              <a:ext cx="48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grpSp>
        <p:nvGrpSpPr>
          <p:cNvPr id="5125" name="Group 9"/>
          <p:cNvGrpSpPr/>
          <p:nvPr/>
        </p:nvGrpSpPr>
        <p:grpSpPr>
          <a:xfrm>
            <a:off x="1905000" y="2133600"/>
            <a:ext cx="1066800" cy="457200"/>
            <a:chOff x="912" y="1152"/>
            <a:chExt cx="672" cy="288"/>
          </a:xfrm>
        </p:grpSpPr>
        <p:sp>
          <p:nvSpPr>
            <p:cNvPr id="5154" name="Line 10"/>
            <p:cNvSpPr/>
            <p:nvPr/>
          </p:nvSpPr>
          <p:spPr>
            <a:xfrm>
              <a:off x="912" y="1440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55" name="Line 11"/>
            <p:cNvSpPr/>
            <p:nvPr/>
          </p:nvSpPr>
          <p:spPr>
            <a:xfrm flipV="1">
              <a:off x="1200" y="1152"/>
              <a:ext cx="48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56" name="Line 12"/>
            <p:cNvSpPr/>
            <p:nvPr/>
          </p:nvSpPr>
          <p:spPr>
            <a:xfrm>
              <a:off x="1248" y="1152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57" name="Line 13"/>
            <p:cNvSpPr/>
            <p:nvPr/>
          </p:nvSpPr>
          <p:spPr>
            <a:xfrm flipH="1" flipV="1">
              <a:off x="1536" y="1152"/>
              <a:ext cx="48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grpSp>
        <p:nvGrpSpPr>
          <p:cNvPr id="5126" name="Group 14"/>
          <p:cNvGrpSpPr/>
          <p:nvPr/>
        </p:nvGrpSpPr>
        <p:grpSpPr>
          <a:xfrm>
            <a:off x="2971800" y="2133600"/>
            <a:ext cx="1066800" cy="457200"/>
            <a:chOff x="912" y="1152"/>
            <a:chExt cx="672" cy="288"/>
          </a:xfrm>
        </p:grpSpPr>
        <p:sp>
          <p:nvSpPr>
            <p:cNvPr id="5150" name="Line 15"/>
            <p:cNvSpPr/>
            <p:nvPr/>
          </p:nvSpPr>
          <p:spPr>
            <a:xfrm>
              <a:off x="912" y="1440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51" name="Line 16"/>
            <p:cNvSpPr/>
            <p:nvPr/>
          </p:nvSpPr>
          <p:spPr>
            <a:xfrm flipV="1">
              <a:off x="1200" y="1152"/>
              <a:ext cx="48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52" name="Line 17"/>
            <p:cNvSpPr/>
            <p:nvPr/>
          </p:nvSpPr>
          <p:spPr>
            <a:xfrm>
              <a:off x="1248" y="1152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53" name="Line 18"/>
            <p:cNvSpPr/>
            <p:nvPr/>
          </p:nvSpPr>
          <p:spPr>
            <a:xfrm flipH="1" flipV="1">
              <a:off x="1536" y="1152"/>
              <a:ext cx="48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grpSp>
        <p:nvGrpSpPr>
          <p:cNvPr id="5127" name="Group 19"/>
          <p:cNvGrpSpPr/>
          <p:nvPr/>
        </p:nvGrpSpPr>
        <p:grpSpPr>
          <a:xfrm>
            <a:off x="4038600" y="2133600"/>
            <a:ext cx="1066800" cy="457200"/>
            <a:chOff x="912" y="1152"/>
            <a:chExt cx="672" cy="288"/>
          </a:xfrm>
        </p:grpSpPr>
        <p:sp>
          <p:nvSpPr>
            <p:cNvPr id="5146" name="Line 20"/>
            <p:cNvSpPr/>
            <p:nvPr/>
          </p:nvSpPr>
          <p:spPr>
            <a:xfrm>
              <a:off x="912" y="1440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47" name="Line 21"/>
            <p:cNvSpPr/>
            <p:nvPr/>
          </p:nvSpPr>
          <p:spPr>
            <a:xfrm flipV="1">
              <a:off x="1200" y="1152"/>
              <a:ext cx="48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48" name="Line 22"/>
            <p:cNvSpPr/>
            <p:nvPr/>
          </p:nvSpPr>
          <p:spPr>
            <a:xfrm>
              <a:off x="1248" y="1152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49" name="Line 23"/>
            <p:cNvSpPr/>
            <p:nvPr/>
          </p:nvSpPr>
          <p:spPr>
            <a:xfrm flipH="1" flipV="1">
              <a:off x="1536" y="1152"/>
              <a:ext cx="48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grpSp>
        <p:nvGrpSpPr>
          <p:cNvPr id="5128" name="Group 24"/>
          <p:cNvGrpSpPr/>
          <p:nvPr/>
        </p:nvGrpSpPr>
        <p:grpSpPr>
          <a:xfrm>
            <a:off x="5105400" y="2133600"/>
            <a:ext cx="1066800" cy="457200"/>
            <a:chOff x="912" y="1152"/>
            <a:chExt cx="672" cy="288"/>
          </a:xfrm>
        </p:grpSpPr>
        <p:sp>
          <p:nvSpPr>
            <p:cNvPr id="5142" name="Line 25"/>
            <p:cNvSpPr/>
            <p:nvPr/>
          </p:nvSpPr>
          <p:spPr>
            <a:xfrm>
              <a:off x="912" y="1440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43" name="Line 26"/>
            <p:cNvSpPr/>
            <p:nvPr/>
          </p:nvSpPr>
          <p:spPr>
            <a:xfrm flipV="1">
              <a:off x="1200" y="1152"/>
              <a:ext cx="48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44" name="Line 27"/>
            <p:cNvSpPr/>
            <p:nvPr/>
          </p:nvSpPr>
          <p:spPr>
            <a:xfrm>
              <a:off x="1248" y="1152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45" name="Line 28"/>
            <p:cNvSpPr/>
            <p:nvPr/>
          </p:nvSpPr>
          <p:spPr>
            <a:xfrm flipH="1" flipV="1">
              <a:off x="1536" y="1152"/>
              <a:ext cx="48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grpSp>
        <p:nvGrpSpPr>
          <p:cNvPr id="5129" name="Group 29"/>
          <p:cNvGrpSpPr/>
          <p:nvPr/>
        </p:nvGrpSpPr>
        <p:grpSpPr>
          <a:xfrm>
            <a:off x="5105400" y="2133600"/>
            <a:ext cx="1066800" cy="457200"/>
            <a:chOff x="912" y="1152"/>
            <a:chExt cx="672" cy="288"/>
          </a:xfrm>
        </p:grpSpPr>
        <p:sp>
          <p:nvSpPr>
            <p:cNvPr id="5138" name="Line 30"/>
            <p:cNvSpPr/>
            <p:nvPr/>
          </p:nvSpPr>
          <p:spPr>
            <a:xfrm>
              <a:off x="912" y="1440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39" name="Line 31"/>
            <p:cNvSpPr/>
            <p:nvPr/>
          </p:nvSpPr>
          <p:spPr>
            <a:xfrm flipV="1">
              <a:off x="1200" y="1152"/>
              <a:ext cx="48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40" name="Line 32"/>
            <p:cNvSpPr/>
            <p:nvPr/>
          </p:nvSpPr>
          <p:spPr>
            <a:xfrm>
              <a:off x="1248" y="1152"/>
              <a:ext cx="2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5141" name="Line 33"/>
            <p:cNvSpPr/>
            <p:nvPr/>
          </p:nvSpPr>
          <p:spPr>
            <a:xfrm flipH="1" flipV="1">
              <a:off x="1536" y="1152"/>
              <a:ext cx="48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sp>
        <p:nvSpPr>
          <p:cNvPr id="5130" name="Line 35"/>
          <p:cNvSpPr/>
          <p:nvPr/>
        </p:nvSpPr>
        <p:spPr>
          <a:xfrm>
            <a:off x="6172200" y="25908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31" name="Line 36"/>
          <p:cNvSpPr/>
          <p:nvPr/>
        </p:nvSpPr>
        <p:spPr>
          <a:xfrm flipV="1">
            <a:off x="6629400" y="2133600"/>
            <a:ext cx="762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32" name="Line 37"/>
          <p:cNvSpPr/>
          <p:nvPr/>
        </p:nvSpPr>
        <p:spPr>
          <a:xfrm>
            <a:off x="6705600" y="21336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33" name="Line 40"/>
          <p:cNvSpPr/>
          <p:nvPr/>
        </p:nvSpPr>
        <p:spPr>
          <a:xfrm>
            <a:off x="7239000" y="2133600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34" name="Line 41"/>
          <p:cNvSpPr/>
          <p:nvPr/>
        </p:nvSpPr>
        <p:spPr>
          <a:xfrm flipH="1" flipV="1">
            <a:off x="7696200" y="2133600"/>
            <a:ext cx="762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35" name="Line 42"/>
          <p:cNvSpPr/>
          <p:nvPr/>
        </p:nvSpPr>
        <p:spPr>
          <a:xfrm>
            <a:off x="7772400" y="25908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pic>
        <p:nvPicPr>
          <p:cNvPr id="5136" name="Picture 43" descr="C:\Program Files\Common Files\Microsoft Shared\Clipart\cagcat50\BD00028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24800" y="228600"/>
            <a:ext cx="862013" cy="844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7" name="Text Box 44"/>
          <p:cNvSpPr txBox="1"/>
          <p:nvPr/>
        </p:nvSpPr>
        <p:spPr>
          <a:xfrm>
            <a:off x="914400" y="1676400"/>
            <a:ext cx="1905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前导码的波形：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2"/>
          <p:cNvSpPr/>
          <p:nvPr>
            <p:ph type="title"/>
          </p:nvPr>
        </p:nvSpPr>
        <p:spPr>
          <a:xfrm>
            <a:off x="3505200" y="381000"/>
            <a:ext cx="5105400" cy="5334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GMII</a:t>
            </a:r>
            <a:r>
              <a:rPr lang="zh-CN" altLang="en-US" sz="3200" b="1" dirty="0">
                <a:solidFill>
                  <a:srgbClr val="660066"/>
                </a:solidFill>
              </a:rPr>
              <a:t>－千兆</a:t>
            </a:r>
            <a:r>
              <a:rPr lang="en-US" altLang="zh-CN" sz="3200" b="1" dirty="0">
                <a:solidFill>
                  <a:srgbClr val="660066"/>
                </a:solidFill>
              </a:rPr>
              <a:t>MII</a:t>
            </a:r>
            <a:endParaRPr lang="en-US" altLang="zh-CN" sz="3200" b="1" dirty="0">
              <a:solidFill>
                <a:srgbClr val="660066"/>
              </a:solidFill>
            </a:endParaRPr>
          </a:p>
        </p:txBody>
      </p:sp>
      <p:sp>
        <p:nvSpPr>
          <p:cNvPr id="32771" name="Rectangle 3"/>
          <p:cNvSpPr/>
          <p:nvPr>
            <p:ph idx="1"/>
          </p:nvPr>
        </p:nvSpPr>
        <p:spPr>
          <a:xfrm>
            <a:off x="685800" y="1752600"/>
            <a:ext cx="7772400" cy="41148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zh-CN" altLang="en-US" sz="2800" dirty="0"/>
              <a:t>工作速率：</a:t>
            </a:r>
            <a:r>
              <a:rPr lang="en-US" altLang="zh-CN" sz="2800" dirty="0"/>
              <a:t>10M/100M/1000M</a:t>
            </a:r>
            <a:endParaRPr lang="en-US" altLang="zh-CN" sz="2800" dirty="0"/>
          </a:p>
          <a:p>
            <a:pPr eaLnBrk="1" hangingPunct="1"/>
            <a:r>
              <a:rPr lang="zh-CN" altLang="en-US" sz="2800" dirty="0"/>
              <a:t>数据位宽：</a:t>
            </a:r>
            <a:r>
              <a:rPr lang="en-US" altLang="zh-CN" sz="2800" dirty="0"/>
              <a:t>8bit/4bit</a:t>
            </a:r>
            <a:endParaRPr lang="en-US" altLang="zh-CN" sz="2800" dirty="0"/>
          </a:p>
          <a:p>
            <a:pPr eaLnBrk="1" hangingPunct="1"/>
            <a:r>
              <a:rPr lang="zh-CN" altLang="en-US" sz="2800" dirty="0"/>
              <a:t>收发时钟独立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时钟频率：</a:t>
            </a:r>
            <a:r>
              <a:rPr lang="en-US" altLang="zh-CN" sz="2800" dirty="0"/>
              <a:t>2.5M/25/125M</a:t>
            </a:r>
            <a:endParaRPr lang="en-US" altLang="zh-CN" sz="2800" dirty="0"/>
          </a:p>
          <a:p>
            <a:pPr eaLnBrk="1" hangingPunct="1"/>
            <a:r>
              <a:rPr lang="zh-CN" altLang="en-US" sz="2800" dirty="0"/>
              <a:t>信号数量：</a:t>
            </a:r>
            <a:r>
              <a:rPr lang="en-US" altLang="zh-CN" sz="2800" dirty="0"/>
              <a:t>23</a:t>
            </a:r>
            <a:endParaRPr lang="en-US" altLang="zh-CN" sz="2800" dirty="0"/>
          </a:p>
          <a:p>
            <a:pPr eaLnBrk="1" hangingPunct="1"/>
            <a:r>
              <a:rPr lang="zh-CN" altLang="en-US" sz="2800" dirty="0"/>
              <a:t>时钟类型：随路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优点：兼容性好，设计简单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缺点：使用</a:t>
            </a:r>
            <a:r>
              <a:rPr lang="en-US" altLang="zh-CN" sz="2800" dirty="0"/>
              <a:t>Giga</a:t>
            </a:r>
            <a:r>
              <a:rPr lang="zh-CN" altLang="en-US" sz="2800" dirty="0"/>
              <a:t>模式时，</a:t>
            </a:r>
            <a:r>
              <a:rPr lang="en-US" altLang="zh-CN" sz="2800" dirty="0"/>
              <a:t>PHY</a:t>
            </a:r>
            <a:r>
              <a:rPr lang="zh-CN" altLang="en-US" sz="2800" dirty="0"/>
              <a:t>芯片比较贵</a:t>
            </a:r>
            <a:endParaRPr lang="zh-CN" altLang="en-US" sz="2800" dirty="0"/>
          </a:p>
          <a:p>
            <a:pPr eaLnBrk="1" hangingPunct="1"/>
            <a:endParaRPr lang="en-US" altLang="zh-CN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2"/>
          <p:cNvSpPr/>
          <p:nvPr>
            <p:ph type="title"/>
          </p:nvPr>
        </p:nvSpPr>
        <p:spPr>
          <a:xfrm>
            <a:off x="3962400" y="381000"/>
            <a:ext cx="4800600" cy="5334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GMII</a:t>
            </a:r>
            <a:r>
              <a:rPr lang="zh-CN" altLang="en-US" sz="3200" b="1" dirty="0">
                <a:solidFill>
                  <a:srgbClr val="660066"/>
                </a:solidFill>
              </a:rPr>
              <a:t>典型连接</a:t>
            </a:r>
            <a:endParaRPr lang="zh-CN" altLang="en-US" sz="3200" b="1" dirty="0">
              <a:solidFill>
                <a:srgbClr val="660066"/>
              </a:solidFill>
            </a:endParaRPr>
          </a:p>
        </p:txBody>
      </p:sp>
      <p:pic>
        <p:nvPicPr>
          <p:cNvPr id="33795" name="Picture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85800" y="1981200"/>
            <a:ext cx="7772400" cy="4114800"/>
          </a:xfr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/>
          <p:nvPr>
            <p:ph type="title"/>
          </p:nvPr>
        </p:nvSpPr>
        <p:spPr>
          <a:xfrm>
            <a:off x="4038600" y="457200"/>
            <a:ext cx="4800600" cy="60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GMII</a:t>
            </a:r>
            <a:r>
              <a:rPr lang="zh-CN" altLang="en-US" sz="3200" b="1" dirty="0">
                <a:solidFill>
                  <a:srgbClr val="660066"/>
                </a:solidFill>
              </a:rPr>
              <a:t>工作时序</a:t>
            </a:r>
            <a:endParaRPr lang="zh-CN" altLang="en-US" sz="3200" b="1" dirty="0">
              <a:solidFill>
                <a:srgbClr val="660066"/>
              </a:solidFill>
            </a:endParaRPr>
          </a:p>
        </p:txBody>
      </p:sp>
      <p:pic>
        <p:nvPicPr>
          <p:cNvPr id="34819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1752600"/>
            <a:ext cx="7772400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0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191000"/>
            <a:ext cx="7772400" cy="16478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2"/>
          <p:cNvSpPr/>
          <p:nvPr>
            <p:ph type="title"/>
          </p:nvPr>
        </p:nvSpPr>
        <p:spPr>
          <a:xfrm>
            <a:off x="4114800" y="381000"/>
            <a:ext cx="4648200" cy="60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GMII</a:t>
            </a:r>
            <a:r>
              <a:rPr lang="zh-CN" altLang="en-US" sz="3200" b="1" dirty="0">
                <a:solidFill>
                  <a:srgbClr val="660066"/>
                </a:solidFill>
              </a:rPr>
              <a:t>工作时序</a:t>
            </a:r>
            <a:endParaRPr lang="zh-CN" altLang="en-US" sz="3200" b="1" dirty="0">
              <a:solidFill>
                <a:srgbClr val="660066"/>
              </a:solidFill>
            </a:endParaRPr>
          </a:p>
        </p:txBody>
      </p:sp>
      <p:pic>
        <p:nvPicPr>
          <p:cNvPr id="35843" name="Picture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62000" y="1600200"/>
            <a:ext cx="7772400" cy="1905000"/>
          </a:xfrm>
          <a:noFill/>
          <a:ln>
            <a:noFill/>
          </a:ln>
        </p:spPr>
      </p:pic>
      <p:pic>
        <p:nvPicPr>
          <p:cNvPr id="35844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962400"/>
            <a:ext cx="7772400" cy="1876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/>
          <p:nvPr>
            <p:ph type="title"/>
          </p:nvPr>
        </p:nvSpPr>
        <p:spPr>
          <a:xfrm>
            <a:off x="2590800" y="381000"/>
            <a:ext cx="5867400" cy="60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TBI</a:t>
            </a:r>
            <a:r>
              <a:rPr lang="zh-CN" altLang="en-US" sz="3200" b="1" dirty="0">
                <a:solidFill>
                  <a:srgbClr val="660066"/>
                </a:solidFill>
              </a:rPr>
              <a:t>－十</a:t>
            </a:r>
            <a:r>
              <a:rPr lang="en-US" altLang="zh-CN" sz="3200" b="1" dirty="0">
                <a:solidFill>
                  <a:srgbClr val="660066"/>
                </a:solidFill>
              </a:rPr>
              <a:t>bit</a:t>
            </a:r>
            <a:r>
              <a:rPr lang="zh-CN" altLang="en-US" sz="3200" b="1" dirty="0">
                <a:solidFill>
                  <a:srgbClr val="660066"/>
                </a:solidFill>
              </a:rPr>
              <a:t>（千兆）接口</a:t>
            </a:r>
            <a:endParaRPr lang="zh-CN" altLang="en-US" sz="3200" b="1" dirty="0">
              <a:solidFill>
                <a:srgbClr val="660066"/>
              </a:solidFill>
            </a:endParaRPr>
          </a:p>
        </p:txBody>
      </p:sp>
      <p:sp>
        <p:nvSpPr>
          <p:cNvPr id="36867" name="Rectangle 3"/>
          <p:cNvSpPr/>
          <p:nvPr>
            <p:ph idx="1"/>
          </p:nvPr>
        </p:nvSpPr>
        <p:spPr>
          <a:xfrm>
            <a:off x="914400" y="1676400"/>
            <a:ext cx="6400800" cy="41148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zh-CN" altLang="en-US" sz="2800" dirty="0"/>
              <a:t>工作速率：</a:t>
            </a:r>
            <a:r>
              <a:rPr lang="en-US" altLang="zh-CN" sz="2800" dirty="0"/>
              <a:t>1000M</a:t>
            </a:r>
            <a:endParaRPr lang="en-US" altLang="zh-CN" sz="2800" dirty="0"/>
          </a:p>
          <a:p>
            <a:pPr eaLnBrk="1" hangingPunct="1"/>
            <a:r>
              <a:rPr lang="zh-CN" altLang="en-US" sz="2800" dirty="0"/>
              <a:t>数据位宽：</a:t>
            </a:r>
            <a:r>
              <a:rPr lang="en-US" altLang="zh-CN" sz="2800" dirty="0"/>
              <a:t>10bit</a:t>
            </a:r>
            <a:endParaRPr lang="en-US" altLang="zh-CN" sz="2800" dirty="0"/>
          </a:p>
          <a:p>
            <a:pPr eaLnBrk="1" hangingPunct="1"/>
            <a:r>
              <a:rPr lang="zh-CN" altLang="en-US" sz="2800" dirty="0"/>
              <a:t>收发时钟独立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时钟频率</a:t>
            </a:r>
            <a:r>
              <a:rPr lang="en-US" altLang="zh-CN" sz="2800" dirty="0"/>
              <a:t>125M</a:t>
            </a:r>
            <a:endParaRPr lang="en-US" altLang="zh-CN" sz="2800" dirty="0"/>
          </a:p>
          <a:p>
            <a:pPr eaLnBrk="1" hangingPunct="1"/>
            <a:r>
              <a:rPr lang="zh-CN" altLang="en-US" sz="2800" dirty="0"/>
              <a:t>信号线数量：</a:t>
            </a:r>
            <a:r>
              <a:rPr lang="en-US" altLang="zh-CN" sz="2800" dirty="0"/>
              <a:t>24</a:t>
            </a:r>
            <a:endParaRPr lang="en-US" altLang="zh-CN" sz="2800" dirty="0"/>
          </a:p>
          <a:p>
            <a:pPr eaLnBrk="1" hangingPunct="1"/>
            <a:r>
              <a:rPr lang="zh-CN" altLang="en-US" sz="2800" dirty="0"/>
              <a:t>时钟类型：随路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优点：可以选用廉价的</a:t>
            </a:r>
            <a:r>
              <a:rPr lang="en-US" altLang="zh-CN" sz="2800" dirty="0"/>
              <a:t>Serdes</a:t>
            </a:r>
            <a:r>
              <a:rPr lang="zh-CN" altLang="en-US" sz="2800" dirty="0"/>
              <a:t>器件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缺点：只用于</a:t>
            </a:r>
            <a:r>
              <a:rPr lang="en-US" altLang="zh-CN" sz="2800" dirty="0"/>
              <a:t>1000M</a:t>
            </a:r>
            <a:r>
              <a:rPr lang="zh-CN" altLang="en-US" sz="2800" dirty="0"/>
              <a:t>光口模式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2"/>
          <p:cNvSpPr/>
          <p:nvPr>
            <p:ph type="title"/>
          </p:nvPr>
        </p:nvSpPr>
        <p:spPr>
          <a:xfrm>
            <a:off x="4495800" y="381000"/>
            <a:ext cx="4191000" cy="60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TBI</a:t>
            </a:r>
            <a:r>
              <a:rPr lang="zh-CN" altLang="en-US" sz="3200" b="1" dirty="0">
                <a:solidFill>
                  <a:srgbClr val="660066"/>
                </a:solidFill>
              </a:rPr>
              <a:t>典型连接</a:t>
            </a:r>
            <a:endParaRPr lang="zh-CN" altLang="en-US" sz="3200" b="1" dirty="0">
              <a:solidFill>
                <a:srgbClr val="660066"/>
              </a:solidFill>
            </a:endParaRPr>
          </a:p>
        </p:txBody>
      </p:sp>
      <p:sp>
        <p:nvSpPr>
          <p:cNvPr id="37891" name="Text Box 7"/>
          <p:cNvSpPr txBox="1"/>
          <p:nvPr/>
        </p:nvSpPr>
        <p:spPr>
          <a:xfrm>
            <a:off x="1143000" y="1371600"/>
            <a:ext cx="990600" cy="26574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MAC/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2" name="Text Box 8"/>
          <p:cNvSpPr txBox="1"/>
          <p:nvPr/>
        </p:nvSpPr>
        <p:spPr>
          <a:xfrm>
            <a:off x="5105400" y="1295400"/>
            <a:ext cx="1143000" cy="26574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Serdes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3" name="Line 9"/>
          <p:cNvSpPr/>
          <p:nvPr/>
        </p:nvSpPr>
        <p:spPr>
          <a:xfrm>
            <a:off x="2133600" y="1676400"/>
            <a:ext cx="2971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arrow" w="lg" len="lg"/>
          </a:ln>
        </p:spPr>
      </p:sp>
      <p:sp>
        <p:nvSpPr>
          <p:cNvPr id="37894" name="Line 11"/>
          <p:cNvSpPr/>
          <p:nvPr/>
        </p:nvSpPr>
        <p:spPr>
          <a:xfrm>
            <a:off x="2133600" y="2133600"/>
            <a:ext cx="2971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stealth" w="med" len="lg"/>
          </a:ln>
        </p:spPr>
      </p:sp>
      <p:sp>
        <p:nvSpPr>
          <p:cNvPr id="37895" name="Text Box 12"/>
          <p:cNvSpPr txBox="1"/>
          <p:nvPr/>
        </p:nvSpPr>
        <p:spPr>
          <a:xfrm>
            <a:off x="3124200" y="1371600"/>
            <a:ext cx="7620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TxClk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6" name="Text Box 14"/>
          <p:cNvSpPr txBox="1"/>
          <p:nvPr/>
        </p:nvSpPr>
        <p:spPr>
          <a:xfrm>
            <a:off x="2971800" y="1828800"/>
            <a:ext cx="1219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TxD[9:0]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7" name="Line 15"/>
          <p:cNvSpPr/>
          <p:nvPr/>
        </p:nvSpPr>
        <p:spPr>
          <a:xfrm flipH="1">
            <a:off x="2133600" y="3657600"/>
            <a:ext cx="2971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stealth" w="med" len="med"/>
          </a:ln>
        </p:spPr>
      </p:sp>
      <p:sp>
        <p:nvSpPr>
          <p:cNvPr id="37898" name="Line 17"/>
          <p:cNvSpPr/>
          <p:nvPr/>
        </p:nvSpPr>
        <p:spPr>
          <a:xfrm flipH="1">
            <a:off x="2133600" y="3048000"/>
            <a:ext cx="2971800" cy="0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sp>
      <p:sp>
        <p:nvSpPr>
          <p:cNvPr id="37899" name="Text Box 18"/>
          <p:cNvSpPr txBox="1"/>
          <p:nvPr/>
        </p:nvSpPr>
        <p:spPr>
          <a:xfrm>
            <a:off x="3048000" y="2743200"/>
            <a:ext cx="1066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RxClk_P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900" name="Text Box 20"/>
          <p:cNvSpPr txBox="1"/>
          <p:nvPr/>
        </p:nvSpPr>
        <p:spPr>
          <a:xfrm>
            <a:off x="3124200" y="3352800"/>
            <a:ext cx="9906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RxD[9:0]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901" name="Line 21"/>
          <p:cNvSpPr/>
          <p:nvPr/>
        </p:nvSpPr>
        <p:spPr>
          <a:xfrm flipH="1">
            <a:off x="2133600" y="2743200"/>
            <a:ext cx="2971800" cy="0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sp>
      <p:sp>
        <p:nvSpPr>
          <p:cNvPr id="37902" name="Text Box 22"/>
          <p:cNvSpPr txBox="1"/>
          <p:nvPr/>
        </p:nvSpPr>
        <p:spPr>
          <a:xfrm>
            <a:off x="3048000" y="2438400"/>
            <a:ext cx="1066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RxClk_N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903" name="Text Box 23"/>
          <p:cNvSpPr txBox="1"/>
          <p:nvPr/>
        </p:nvSpPr>
        <p:spPr>
          <a:xfrm>
            <a:off x="838200" y="4343400"/>
            <a:ext cx="7772400" cy="2047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说明：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TxClk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频率为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125M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TxD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数据在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TxClk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的上升沿采样；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RxClk_n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RxClk_p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是相位相差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180°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62.5M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时钟，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RxD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数据同时在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个时钟的上升沿采样；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Serdes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仅仅做串并、并串的变换；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在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TBI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接口上传送的是经过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8B/10B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编码后的符号，因此接口上的速率是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1.25G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904" name="Text Box 24"/>
          <p:cNvSpPr txBox="1"/>
          <p:nvPr/>
        </p:nvSpPr>
        <p:spPr>
          <a:xfrm>
            <a:off x="6705600" y="2438400"/>
            <a:ext cx="914400" cy="3460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光模块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905" name="Line 25"/>
          <p:cNvSpPr/>
          <p:nvPr/>
        </p:nvSpPr>
        <p:spPr>
          <a:xfrm>
            <a:off x="6248400" y="2590800"/>
            <a:ext cx="457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37906" name="Line 26"/>
          <p:cNvSpPr/>
          <p:nvPr/>
        </p:nvSpPr>
        <p:spPr>
          <a:xfrm flipV="1">
            <a:off x="7620000" y="2590800"/>
            <a:ext cx="9144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37907" name="Oval 27"/>
          <p:cNvSpPr/>
          <p:nvPr/>
        </p:nvSpPr>
        <p:spPr>
          <a:xfrm>
            <a:off x="8001000" y="2438400"/>
            <a:ext cx="152400" cy="1524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Rectangle 2"/>
          <p:cNvSpPr/>
          <p:nvPr>
            <p:ph type="title"/>
          </p:nvPr>
        </p:nvSpPr>
        <p:spPr>
          <a:xfrm>
            <a:off x="4648200" y="381000"/>
            <a:ext cx="3962400" cy="6096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660066"/>
                </a:solidFill>
              </a:rPr>
              <a:t>TBI</a:t>
            </a:r>
            <a:r>
              <a:rPr lang="zh-CN" altLang="en-US" sz="3200" b="1" dirty="0">
                <a:solidFill>
                  <a:srgbClr val="660066"/>
                </a:solidFill>
              </a:rPr>
              <a:t>工作时序</a:t>
            </a:r>
            <a:endParaRPr lang="zh-CN" altLang="en-US" sz="3200" b="1" dirty="0">
              <a:solidFill>
                <a:srgbClr val="660066"/>
              </a:solidFill>
            </a:endParaRPr>
          </a:p>
        </p:txBody>
      </p:sp>
      <p:pic>
        <p:nvPicPr>
          <p:cNvPr id="38915" name="Picture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33400" y="1600200"/>
            <a:ext cx="8077200" cy="1981200"/>
          </a:xfrm>
          <a:noFill/>
          <a:ln>
            <a:noFill/>
          </a:ln>
        </p:spPr>
      </p:pic>
      <p:pic>
        <p:nvPicPr>
          <p:cNvPr id="38916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62400"/>
            <a:ext cx="8039100" cy="2362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2"/>
          <p:cNvSpPr/>
          <p:nvPr/>
        </p:nvSpPr>
        <p:spPr>
          <a:xfrm>
            <a:off x="2590800" y="381000"/>
            <a:ext cx="58674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RGMII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－紧凑的</a:t>
            </a:r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GMII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接口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39" name="Rectangle 3"/>
          <p:cNvSpPr/>
          <p:nvPr/>
        </p:nvSpPr>
        <p:spPr>
          <a:xfrm>
            <a:off x="685800" y="1752600"/>
            <a:ext cx="7772400" cy="41148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支持速率：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10M/100M/1000M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数据位宽：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4bit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收发时钟独立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时钟频率：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2.5M/25/125M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DDR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信号数量：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时钟类型：随路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优点：兼容性好，设计简单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har char="•"/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Text Box 2"/>
          <p:cNvSpPr txBox="1"/>
          <p:nvPr/>
        </p:nvSpPr>
        <p:spPr>
          <a:xfrm>
            <a:off x="2286000" y="1676400"/>
            <a:ext cx="1371600" cy="210978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3" name="Text Box 3"/>
          <p:cNvSpPr txBox="1"/>
          <p:nvPr/>
        </p:nvSpPr>
        <p:spPr>
          <a:xfrm>
            <a:off x="5410200" y="1752600"/>
            <a:ext cx="1371600" cy="210978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4" name="Line 4"/>
          <p:cNvSpPr/>
          <p:nvPr/>
        </p:nvSpPr>
        <p:spPr>
          <a:xfrm>
            <a:off x="3657600" y="19050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0965" name="Line 5"/>
          <p:cNvSpPr/>
          <p:nvPr/>
        </p:nvSpPr>
        <p:spPr>
          <a:xfrm>
            <a:off x="3657600" y="22098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0966" name="Text Box 6"/>
          <p:cNvSpPr txBox="1"/>
          <p:nvPr/>
        </p:nvSpPr>
        <p:spPr>
          <a:xfrm>
            <a:off x="4114800" y="1600200"/>
            <a:ext cx="533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TxC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7" name="Text Box 7"/>
          <p:cNvSpPr txBox="1"/>
          <p:nvPr/>
        </p:nvSpPr>
        <p:spPr>
          <a:xfrm>
            <a:off x="4038600" y="1905000"/>
            <a:ext cx="838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TxCTL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8" name="Line 8"/>
          <p:cNvSpPr/>
          <p:nvPr/>
        </p:nvSpPr>
        <p:spPr>
          <a:xfrm>
            <a:off x="3657600" y="25146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0969" name="Text Box 9"/>
          <p:cNvSpPr txBox="1"/>
          <p:nvPr/>
        </p:nvSpPr>
        <p:spPr>
          <a:xfrm>
            <a:off x="4038600" y="2209800"/>
            <a:ext cx="9906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TxD[3:0]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70" name="Line 10"/>
          <p:cNvSpPr/>
          <p:nvPr/>
        </p:nvSpPr>
        <p:spPr>
          <a:xfrm flipH="1">
            <a:off x="3657600" y="30480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0971" name="Line 11"/>
          <p:cNvSpPr/>
          <p:nvPr/>
        </p:nvSpPr>
        <p:spPr>
          <a:xfrm flipH="1">
            <a:off x="3657600" y="33528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0972" name="Line 12"/>
          <p:cNvSpPr/>
          <p:nvPr/>
        </p:nvSpPr>
        <p:spPr>
          <a:xfrm flipH="1">
            <a:off x="3657600" y="36576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0973" name="Text Box 13"/>
          <p:cNvSpPr txBox="1"/>
          <p:nvPr/>
        </p:nvSpPr>
        <p:spPr>
          <a:xfrm>
            <a:off x="4191000" y="2743200"/>
            <a:ext cx="533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RxC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74" name="Text Box 14"/>
          <p:cNvSpPr txBox="1"/>
          <p:nvPr/>
        </p:nvSpPr>
        <p:spPr>
          <a:xfrm>
            <a:off x="4191000" y="3048000"/>
            <a:ext cx="7620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RxCTL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75" name="Text Box 15"/>
          <p:cNvSpPr txBox="1"/>
          <p:nvPr/>
        </p:nvSpPr>
        <p:spPr>
          <a:xfrm>
            <a:off x="4114800" y="3352800"/>
            <a:ext cx="914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RxD[3:0]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76" name="Rectangle 16"/>
          <p:cNvSpPr/>
          <p:nvPr/>
        </p:nvSpPr>
        <p:spPr>
          <a:xfrm>
            <a:off x="2590800" y="381000"/>
            <a:ext cx="58674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RGMII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的信号连接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77" name="Text Box 17"/>
          <p:cNvSpPr txBox="1"/>
          <p:nvPr/>
        </p:nvSpPr>
        <p:spPr>
          <a:xfrm>
            <a:off x="838200" y="4191000"/>
            <a:ext cx="7772400" cy="2047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说明：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收发时钟频率可变，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10M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模式时为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2.5M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100M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模式时为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25M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GE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模式时为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125M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收发数据信号，在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10M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100M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模式下，在时钟上升沿采样；在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GE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模式下，数据在时钟的上升沿和下降沿采样（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DDR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）；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TxCTL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：在时钟上升沿，表示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TxEN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，在时钟下降沿，表示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TxEN xor TxEr</a:t>
            </a:r>
            <a:endParaRPr lang="en-US" altLang="zh-CN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RxCTL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：在时钟上升沿，表示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RxDV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，在时钟下降沿，表示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RxDV xor RxEr</a:t>
            </a:r>
            <a:endParaRPr lang="en-US" altLang="zh-CN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2"/>
          <p:cNvSpPr/>
          <p:nvPr/>
        </p:nvSpPr>
        <p:spPr>
          <a:xfrm>
            <a:off x="4038600" y="381000"/>
            <a:ext cx="44196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RTBI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接口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987" name="Rectangle 3"/>
          <p:cNvSpPr/>
          <p:nvPr/>
        </p:nvSpPr>
        <p:spPr>
          <a:xfrm>
            <a:off x="1143000" y="1752600"/>
            <a:ext cx="6400800" cy="41148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工作速率：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1000M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数据位宽：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5bit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收发时钟独立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时钟频率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125M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信号线数量：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时钟类型：随路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缺点：只用于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1000M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光口工作模式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988" name="Rectangle 4"/>
          <p:cNvSpPr/>
          <p:nvPr/>
        </p:nvSpPr>
        <p:spPr>
          <a:xfrm>
            <a:off x="4191000" y="381000"/>
            <a:ext cx="45720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RTBI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接口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3"/>
          <p:cNvSpPr txBox="1"/>
          <p:nvPr/>
        </p:nvSpPr>
        <p:spPr>
          <a:xfrm>
            <a:off x="609600" y="1295400"/>
            <a:ext cx="8077200" cy="2428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以太网在媒体中传输时，有数据时则媒体中有以太网帧，没有数据时则媒体中没有以太网帧。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废话？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非也，在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SDH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传输中，时刻有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SDH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帧传输；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ATM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网中，无数据也要传送空信元；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HDLC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中，无数据时必须要传输连续的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Flag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</a:rPr>
              <a:t>……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。目的是无数据情况下，也要保持着时钟同步。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而以太网，则在每一帧开始都要重新提取时钟同步。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47" name="Text Box 4"/>
          <p:cNvSpPr txBox="1"/>
          <p:nvPr/>
        </p:nvSpPr>
        <p:spPr>
          <a:xfrm>
            <a:off x="3581400" y="4343400"/>
            <a:ext cx="990600" cy="333375"/>
          </a:xfrm>
          <a:prstGeom prst="rect">
            <a:avLst/>
          </a:prstGeom>
          <a:solidFill>
            <a:srgbClr val="CC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以太网帧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48" name="Text Box 5"/>
          <p:cNvSpPr txBox="1"/>
          <p:nvPr/>
        </p:nvSpPr>
        <p:spPr>
          <a:xfrm>
            <a:off x="1371600" y="4343400"/>
            <a:ext cx="990600" cy="333375"/>
          </a:xfrm>
          <a:prstGeom prst="rect">
            <a:avLst/>
          </a:prstGeom>
          <a:solidFill>
            <a:srgbClr val="CC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以太网帧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49" name="Text Box 6"/>
          <p:cNvSpPr txBox="1"/>
          <p:nvPr/>
        </p:nvSpPr>
        <p:spPr>
          <a:xfrm>
            <a:off x="6553200" y="4343400"/>
            <a:ext cx="990600" cy="333375"/>
          </a:xfrm>
          <a:prstGeom prst="rect">
            <a:avLst/>
          </a:prstGeom>
          <a:solidFill>
            <a:srgbClr val="CC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以太网帧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0" name="Line 7"/>
          <p:cNvSpPr/>
          <p:nvPr/>
        </p:nvSpPr>
        <p:spPr>
          <a:xfrm>
            <a:off x="228600" y="5486400"/>
            <a:ext cx="304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</p:sp>
      <p:sp>
        <p:nvSpPr>
          <p:cNvPr id="6151" name="Line 8"/>
          <p:cNvSpPr/>
          <p:nvPr/>
        </p:nvSpPr>
        <p:spPr>
          <a:xfrm>
            <a:off x="2514600" y="4495800"/>
            <a:ext cx="914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</p:sp>
      <p:sp>
        <p:nvSpPr>
          <p:cNvPr id="6152" name="Line 9"/>
          <p:cNvSpPr/>
          <p:nvPr/>
        </p:nvSpPr>
        <p:spPr>
          <a:xfrm>
            <a:off x="4648200" y="4495800"/>
            <a:ext cx="1828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</p:sp>
      <p:sp>
        <p:nvSpPr>
          <p:cNvPr id="6153" name="Line 10"/>
          <p:cNvSpPr/>
          <p:nvPr/>
        </p:nvSpPr>
        <p:spPr>
          <a:xfrm>
            <a:off x="7696200" y="4495800"/>
            <a:ext cx="914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</p:sp>
      <p:sp>
        <p:nvSpPr>
          <p:cNvPr id="6154" name="Text Box 12"/>
          <p:cNvSpPr txBox="1"/>
          <p:nvPr/>
        </p:nvSpPr>
        <p:spPr>
          <a:xfrm>
            <a:off x="609600" y="3886200"/>
            <a:ext cx="36576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媒体上以太网非线速传输情况：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5" name="Text Box 13"/>
          <p:cNvSpPr txBox="1"/>
          <p:nvPr/>
        </p:nvSpPr>
        <p:spPr>
          <a:xfrm>
            <a:off x="1752600" y="5334000"/>
            <a:ext cx="990600" cy="333375"/>
          </a:xfrm>
          <a:prstGeom prst="rect">
            <a:avLst/>
          </a:prstGeom>
          <a:solidFill>
            <a:srgbClr val="CC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以太网帧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6" name="Text Box 14"/>
          <p:cNvSpPr txBox="1"/>
          <p:nvPr/>
        </p:nvSpPr>
        <p:spPr>
          <a:xfrm>
            <a:off x="609600" y="5334000"/>
            <a:ext cx="990600" cy="333375"/>
          </a:xfrm>
          <a:prstGeom prst="rect">
            <a:avLst/>
          </a:prstGeom>
          <a:solidFill>
            <a:srgbClr val="CC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以太网帧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7" name="Text Box 15"/>
          <p:cNvSpPr txBox="1"/>
          <p:nvPr/>
        </p:nvSpPr>
        <p:spPr>
          <a:xfrm>
            <a:off x="2895600" y="5334000"/>
            <a:ext cx="990600" cy="333375"/>
          </a:xfrm>
          <a:prstGeom prst="rect">
            <a:avLst/>
          </a:prstGeom>
          <a:solidFill>
            <a:srgbClr val="CC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以太网帧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8" name="Text Box 20"/>
          <p:cNvSpPr txBox="1"/>
          <p:nvPr/>
        </p:nvSpPr>
        <p:spPr>
          <a:xfrm>
            <a:off x="533400" y="4876800"/>
            <a:ext cx="2514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以太网线速情况：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9" name="Text Box 21"/>
          <p:cNvSpPr txBox="1"/>
          <p:nvPr/>
        </p:nvSpPr>
        <p:spPr>
          <a:xfrm>
            <a:off x="4038600" y="5334000"/>
            <a:ext cx="990600" cy="333375"/>
          </a:xfrm>
          <a:prstGeom prst="rect">
            <a:avLst/>
          </a:prstGeom>
          <a:solidFill>
            <a:srgbClr val="CC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以太网帧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60" name="Text Box 22"/>
          <p:cNvSpPr txBox="1"/>
          <p:nvPr/>
        </p:nvSpPr>
        <p:spPr>
          <a:xfrm>
            <a:off x="5181600" y="5334000"/>
            <a:ext cx="990600" cy="333375"/>
          </a:xfrm>
          <a:prstGeom prst="rect">
            <a:avLst/>
          </a:prstGeom>
          <a:solidFill>
            <a:srgbClr val="CC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以太网帧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61" name="Text Box 23"/>
          <p:cNvSpPr txBox="1"/>
          <p:nvPr/>
        </p:nvSpPr>
        <p:spPr>
          <a:xfrm>
            <a:off x="6324600" y="5334000"/>
            <a:ext cx="990600" cy="333375"/>
          </a:xfrm>
          <a:prstGeom prst="rect">
            <a:avLst/>
          </a:prstGeom>
          <a:solidFill>
            <a:srgbClr val="CC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以太网帧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62" name="Text Box 24"/>
          <p:cNvSpPr txBox="1"/>
          <p:nvPr/>
        </p:nvSpPr>
        <p:spPr>
          <a:xfrm>
            <a:off x="7467600" y="5334000"/>
            <a:ext cx="990600" cy="333375"/>
          </a:xfrm>
          <a:prstGeom prst="rect">
            <a:avLst/>
          </a:prstGeom>
          <a:solidFill>
            <a:srgbClr val="CC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以太网帧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63" name="Line 25"/>
          <p:cNvSpPr/>
          <p:nvPr/>
        </p:nvSpPr>
        <p:spPr>
          <a:xfrm>
            <a:off x="8610600" y="5486400"/>
            <a:ext cx="304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</p:sp>
      <p:sp>
        <p:nvSpPr>
          <p:cNvPr id="6164" name="Line 26"/>
          <p:cNvSpPr/>
          <p:nvPr/>
        </p:nvSpPr>
        <p:spPr>
          <a:xfrm>
            <a:off x="1600200" y="5638800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65" name="Line 27"/>
          <p:cNvSpPr/>
          <p:nvPr/>
        </p:nvSpPr>
        <p:spPr>
          <a:xfrm>
            <a:off x="1752600" y="5638800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66" name="Line 28"/>
          <p:cNvSpPr/>
          <p:nvPr/>
        </p:nvSpPr>
        <p:spPr>
          <a:xfrm>
            <a:off x="1295400" y="5943600"/>
            <a:ext cx="30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6167" name="Line 29"/>
          <p:cNvSpPr/>
          <p:nvPr/>
        </p:nvSpPr>
        <p:spPr>
          <a:xfrm flipH="1">
            <a:off x="1752600" y="5943600"/>
            <a:ext cx="30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6168" name="Text Box 30"/>
          <p:cNvSpPr txBox="1"/>
          <p:nvPr/>
        </p:nvSpPr>
        <p:spPr>
          <a:xfrm>
            <a:off x="1600200" y="6096000"/>
            <a:ext cx="28956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最小帧间隔，</a:t>
            </a:r>
            <a:r>
              <a:rPr lang="en-US" altLang="zh-CN" sz="1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IPG=12</a:t>
            </a:r>
            <a:r>
              <a:rPr lang="zh-CN" altLang="en-US" sz="1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字节，</a:t>
            </a:r>
            <a:r>
              <a:rPr lang="en-US" altLang="zh-CN" sz="1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96bit</a:t>
            </a:r>
            <a:endParaRPr lang="en-US" altLang="zh-CN" sz="1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69" name="Line 31"/>
          <p:cNvSpPr/>
          <p:nvPr/>
        </p:nvSpPr>
        <p:spPr>
          <a:xfrm>
            <a:off x="381000" y="4495800"/>
            <a:ext cx="914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</p:sp>
      <p:sp>
        <p:nvSpPr>
          <p:cNvPr id="6170" name="Rectangle 32"/>
          <p:cNvSpPr/>
          <p:nvPr/>
        </p:nvSpPr>
        <p:spPr>
          <a:xfrm>
            <a:off x="3962400" y="457200"/>
            <a:ext cx="48006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以太网的传输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/>
          <p:nvPr/>
        </p:nvSpPr>
        <p:spPr>
          <a:xfrm>
            <a:off x="2971800" y="381000"/>
            <a:ext cx="58674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RTBI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的信号连接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011" name="Text Box 3"/>
          <p:cNvSpPr txBox="1"/>
          <p:nvPr/>
        </p:nvSpPr>
        <p:spPr>
          <a:xfrm>
            <a:off x="1066800" y="1524000"/>
            <a:ext cx="990600" cy="2474913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MAC/PHY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012" name="Text Box 4"/>
          <p:cNvSpPr txBox="1"/>
          <p:nvPr/>
        </p:nvSpPr>
        <p:spPr>
          <a:xfrm>
            <a:off x="5105400" y="1524000"/>
            <a:ext cx="1066800" cy="26574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Serdes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013" name="Line 5"/>
          <p:cNvSpPr/>
          <p:nvPr/>
        </p:nvSpPr>
        <p:spPr>
          <a:xfrm>
            <a:off x="2057400" y="1828800"/>
            <a:ext cx="3048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arrow" w="lg" len="lg"/>
          </a:ln>
        </p:spPr>
      </p:sp>
      <p:sp>
        <p:nvSpPr>
          <p:cNvPr id="43014" name="Line 6"/>
          <p:cNvSpPr/>
          <p:nvPr/>
        </p:nvSpPr>
        <p:spPr>
          <a:xfrm>
            <a:off x="2057400" y="2286000"/>
            <a:ext cx="3048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stealth" w="med" len="lg"/>
          </a:ln>
        </p:spPr>
      </p:sp>
      <p:sp>
        <p:nvSpPr>
          <p:cNvPr id="43015" name="Text Box 7"/>
          <p:cNvSpPr txBox="1"/>
          <p:nvPr/>
        </p:nvSpPr>
        <p:spPr>
          <a:xfrm>
            <a:off x="3048000" y="1524000"/>
            <a:ext cx="7620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TxClk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016" name="Text Box 8"/>
          <p:cNvSpPr txBox="1"/>
          <p:nvPr/>
        </p:nvSpPr>
        <p:spPr>
          <a:xfrm>
            <a:off x="2895600" y="1981200"/>
            <a:ext cx="1219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TxD[4:0]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017" name="Line 9"/>
          <p:cNvSpPr/>
          <p:nvPr/>
        </p:nvSpPr>
        <p:spPr>
          <a:xfrm flipH="1">
            <a:off x="2057400" y="3810000"/>
            <a:ext cx="3048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stealth" w="med" len="med"/>
          </a:ln>
        </p:spPr>
      </p:sp>
      <p:sp>
        <p:nvSpPr>
          <p:cNvPr id="43018" name="Text Box 12"/>
          <p:cNvSpPr txBox="1"/>
          <p:nvPr/>
        </p:nvSpPr>
        <p:spPr>
          <a:xfrm>
            <a:off x="3048000" y="3505200"/>
            <a:ext cx="9906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RxD[4:0]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019" name="Line 13"/>
          <p:cNvSpPr/>
          <p:nvPr/>
        </p:nvSpPr>
        <p:spPr>
          <a:xfrm flipH="1">
            <a:off x="2057400" y="2895600"/>
            <a:ext cx="3048000" cy="0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arrow" w="med" len="med"/>
          </a:ln>
        </p:spPr>
      </p:sp>
      <p:sp>
        <p:nvSpPr>
          <p:cNvPr id="43020" name="Text Box 14"/>
          <p:cNvSpPr txBox="1"/>
          <p:nvPr/>
        </p:nvSpPr>
        <p:spPr>
          <a:xfrm>
            <a:off x="2971800" y="2590800"/>
            <a:ext cx="1066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RxClk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021" name="Text Box 15"/>
          <p:cNvSpPr txBox="1"/>
          <p:nvPr/>
        </p:nvSpPr>
        <p:spPr>
          <a:xfrm>
            <a:off x="914400" y="4419600"/>
            <a:ext cx="7315200" cy="1803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说明：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TxClk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频率为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125M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TxD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数据在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TxClk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的上升沿和下降沿采样（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DDR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）；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RxClk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频率为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125M 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RxD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数据在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RxClk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的上升沿和下降沿采样（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DDR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）；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在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RTBI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接口上传送的是经过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8B/10B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编码后的符号，因此接口上的速率是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1.25G</a:t>
            </a:r>
            <a:endParaRPr lang="en-US" altLang="zh-CN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022" name="Text Box 16"/>
          <p:cNvSpPr txBox="1"/>
          <p:nvPr/>
        </p:nvSpPr>
        <p:spPr>
          <a:xfrm>
            <a:off x="6705600" y="2743200"/>
            <a:ext cx="914400" cy="3460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光模块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023" name="Line 17"/>
          <p:cNvSpPr/>
          <p:nvPr/>
        </p:nvSpPr>
        <p:spPr>
          <a:xfrm>
            <a:off x="6248400" y="2895600"/>
            <a:ext cx="457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43024" name="Line 18"/>
          <p:cNvSpPr/>
          <p:nvPr/>
        </p:nvSpPr>
        <p:spPr>
          <a:xfrm flipV="1">
            <a:off x="7620000" y="2895600"/>
            <a:ext cx="9144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43025" name="Oval 19"/>
          <p:cNvSpPr/>
          <p:nvPr/>
        </p:nvSpPr>
        <p:spPr>
          <a:xfrm>
            <a:off x="8001000" y="2743200"/>
            <a:ext cx="152400" cy="1524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2"/>
          <p:cNvSpPr/>
          <p:nvPr/>
        </p:nvSpPr>
        <p:spPr>
          <a:xfrm>
            <a:off x="4038600" y="457200"/>
            <a:ext cx="48006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SGMII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接口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35" name="Rectangle 4"/>
          <p:cNvSpPr/>
          <p:nvPr/>
        </p:nvSpPr>
        <p:spPr>
          <a:xfrm>
            <a:off x="685800" y="4038600"/>
            <a:ext cx="7848600" cy="22860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串行的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GMII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接口，可以实现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10M/100M/1000M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三种速率的以太网接口。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也是信号最少的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MAC-PHY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接口：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只需要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根信号（或者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根信号），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RxC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信号可以省略。信号速率为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1.25G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其实，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SGMII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工作于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模式时，就是经过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8B/10B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编码后再经过并串后的串行信号，和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GE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光接口信号是完全一样的。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当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SGMII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工作于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或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时，信号每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个周期或每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个周期传送相同的一个数据。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36" name="Text Box 5"/>
          <p:cNvSpPr txBox="1"/>
          <p:nvPr/>
        </p:nvSpPr>
        <p:spPr>
          <a:xfrm>
            <a:off x="1981200" y="1676400"/>
            <a:ext cx="1371600" cy="210978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37" name="Text Box 6"/>
          <p:cNvSpPr txBox="1"/>
          <p:nvPr/>
        </p:nvSpPr>
        <p:spPr>
          <a:xfrm>
            <a:off x="5105400" y="1752600"/>
            <a:ext cx="1371600" cy="210978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38" name="Line 7"/>
          <p:cNvSpPr/>
          <p:nvPr/>
        </p:nvSpPr>
        <p:spPr>
          <a:xfrm>
            <a:off x="3352800" y="19050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4039" name="Line 8"/>
          <p:cNvSpPr/>
          <p:nvPr/>
        </p:nvSpPr>
        <p:spPr>
          <a:xfrm>
            <a:off x="3352800" y="22098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4040" name="Text Box 9"/>
          <p:cNvSpPr txBox="1"/>
          <p:nvPr/>
        </p:nvSpPr>
        <p:spPr>
          <a:xfrm>
            <a:off x="3810000" y="1600200"/>
            <a:ext cx="685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TxD+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1" name="Text Box 10"/>
          <p:cNvSpPr txBox="1"/>
          <p:nvPr/>
        </p:nvSpPr>
        <p:spPr>
          <a:xfrm>
            <a:off x="3810000" y="1905000"/>
            <a:ext cx="838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TxD-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2" name="Line 13"/>
          <p:cNvSpPr/>
          <p:nvPr/>
        </p:nvSpPr>
        <p:spPr>
          <a:xfrm flipH="1">
            <a:off x="3352800" y="30480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4043" name="Line 14"/>
          <p:cNvSpPr/>
          <p:nvPr/>
        </p:nvSpPr>
        <p:spPr>
          <a:xfrm flipH="1">
            <a:off x="3352800" y="33528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4044" name="Line 15"/>
          <p:cNvSpPr/>
          <p:nvPr/>
        </p:nvSpPr>
        <p:spPr>
          <a:xfrm flipH="1">
            <a:off x="3352800" y="36576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4045" name="Text Box 16"/>
          <p:cNvSpPr txBox="1"/>
          <p:nvPr/>
        </p:nvSpPr>
        <p:spPr>
          <a:xfrm>
            <a:off x="3886200" y="2438400"/>
            <a:ext cx="685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RxC+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6" name="Text Box 17"/>
          <p:cNvSpPr txBox="1"/>
          <p:nvPr/>
        </p:nvSpPr>
        <p:spPr>
          <a:xfrm>
            <a:off x="3886200" y="3048000"/>
            <a:ext cx="7620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RxD+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7" name="Text Box 18"/>
          <p:cNvSpPr txBox="1"/>
          <p:nvPr/>
        </p:nvSpPr>
        <p:spPr>
          <a:xfrm>
            <a:off x="3962400" y="3352800"/>
            <a:ext cx="685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RxD-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8" name="Line 19"/>
          <p:cNvSpPr/>
          <p:nvPr/>
        </p:nvSpPr>
        <p:spPr>
          <a:xfrm flipH="1">
            <a:off x="3352800" y="27432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4049" name="Text Box 21"/>
          <p:cNvSpPr txBox="1"/>
          <p:nvPr/>
        </p:nvSpPr>
        <p:spPr>
          <a:xfrm>
            <a:off x="3886200" y="2743200"/>
            <a:ext cx="685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RxC-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50" name="Text Box 22"/>
          <p:cNvSpPr txBox="1"/>
          <p:nvPr/>
        </p:nvSpPr>
        <p:spPr>
          <a:xfrm>
            <a:off x="3657600" y="1066800"/>
            <a:ext cx="1219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SGMII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2"/>
          <p:cNvSpPr/>
          <p:nvPr/>
        </p:nvSpPr>
        <p:spPr>
          <a:xfrm>
            <a:off x="3581400" y="457200"/>
            <a:ext cx="52578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SGMII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接口直接驱动光模块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59" name="Text Box 3"/>
          <p:cNvSpPr txBox="1"/>
          <p:nvPr/>
        </p:nvSpPr>
        <p:spPr>
          <a:xfrm>
            <a:off x="1981200" y="1676400"/>
            <a:ext cx="1371600" cy="210978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60" name="Text Box 4"/>
          <p:cNvSpPr txBox="1"/>
          <p:nvPr/>
        </p:nvSpPr>
        <p:spPr>
          <a:xfrm>
            <a:off x="5105400" y="1752600"/>
            <a:ext cx="1371600" cy="210978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光模块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61" name="Line 5"/>
          <p:cNvSpPr/>
          <p:nvPr/>
        </p:nvSpPr>
        <p:spPr>
          <a:xfrm>
            <a:off x="3352800" y="19050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5062" name="Line 6"/>
          <p:cNvSpPr/>
          <p:nvPr/>
        </p:nvSpPr>
        <p:spPr>
          <a:xfrm>
            <a:off x="3352800" y="22098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5063" name="Text Box 7"/>
          <p:cNvSpPr txBox="1"/>
          <p:nvPr/>
        </p:nvSpPr>
        <p:spPr>
          <a:xfrm>
            <a:off x="3810000" y="1600200"/>
            <a:ext cx="685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TxD+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64" name="Text Box 8"/>
          <p:cNvSpPr txBox="1"/>
          <p:nvPr/>
        </p:nvSpPr>
        <p:spPr>
          <a:xfrm>
            <a:off x="3810000" y="1905000"/>
            <a:ext cx="838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TxD-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65" name="Line 10"/>
          <p:cNvSpPr/>
          <p:nvPr/>
        </p:nvSpPr>
        <p:spPr>
          <a:xfrm flipH="1">
            <a:off x="3352800" y="33528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5066" name="Line 11"/>
          <p:cNvSpPr/>
          <p:nvPr/>
        </p:nvSpPr>
        <p:spPr>
          <a:xfrm flipH="1">
            <a:off x="3352800" y="3657600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5067" name="Text Box 13"/>
          <p:cNvSpPr txBox="1"/>
          <p:nvPr/>
        </p:nvSpPr>
        <p:spPr>
          <a:xfrm>
            <a:off x="3886200" y="3048000"/>
            <a:ext cx="7620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RxD+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68" name="Text Box 14"/>
          <p:cNvSpPr txBox="1"/>
          <p:nvPr/>
        </p:nvSpPr>
        <p:spPr>
          <a:xfrm>
            <a:off x="3962400" y="3352800"/>
            <a:ext cx="685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RxD-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69" name="Line 17"/>
          <p:cNvSpPr/>
          <p:nvPr/>
        </p:nvSpPr>
        <p:spPr>
          <a:xfrm>
            <a:off x="6477000" y="2590800"/>
            <a:ext cx="2057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5070" name="Oval 18"/>
          <p:cNvSpPr/>
          <p:nvPr/>
        </p:nvSpPr>
        <p:spPr>
          <a:xfrm>
            <a:off x="7239000" y="2209800"/>
            <a:ext cx="457200" cy="3810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5071" name="Rectangle 19"/>
          <p:cNvSpPr/>
          <p:nvPr/>
        </p:nvSpPr>
        <p:spPr>
          <a:xfrm>
            <a:off x="838200" y="4191000"/>
            <a:ext cx="7848600" cy="18288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因为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SGMII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工作于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模式时，就是经过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8B/10B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编码后再经过并串后的串行信号，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因此，如果令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层固定工作于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速率下，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SGMII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可以直接接光模块，实现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GE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光口。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2"/>
          <p:cNvSpPr/>
          <p:nvPr/>
        </p:nvSpPr>
        <p:spPr>
          <a:xfrm>
            <a:off x="3352800" y="457200"/>
            <a:ext cx="54864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MAC-PHY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层之间的信息交互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3" name="Text Box 3"/>
          <p:cNvSpPr txBox="1"/>
          <p:nvPr/>
        </p:nvSpPr>
        <p:spPr>
          <a:xfrm>
            <a:off x="2514600" y="1524000"/>
            <a:ext cx="2286000" cy="4667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4" name="Text Box 4"/>
          <p:cNvSpPr txBox="1"/>
          <p:nvPr/>
        </p:nvSpPr>
        <p:spPr>
          <a:xfrm>
            <a:off x="2514600" y="2743200"/>
            <a:ext cx="2286000" cy="4667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5" name="Line 5"/>
          <p:cNvSpPr/>
          <p:nvPr/>
        </p:nvSpPr>
        <p:spPr>
          <a:xfrm>
            <a:off x="3581400" y="1981200"/>
            <a:ext cx="0" cy="762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46086" name="Text Box 8"/>
          <p:cNvSpPr txBox="1"/>
          <p:nvPr/>
        </p:nvSpPr>
        <p:spPr>
          <a:xfrm>
            <a:off x="2667000" y="2133600"/>
            <a:ext cx="9144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以太网数据信息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7" name="Line 9"/>
          <p:cNvSpPr/>
          <p:nvPr/>
        </p:nvSpPr>
        <p:spPr>
          <a:xfrm>
            <a:off x="5257800" y="1828800"/>
            <a:ext cx="0" cy="10668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6088" name="Line 10"/>
          <p:cNvSpPr/>
          <p:nvPr/>
        </p:nvSpPr>
        <p:spPr>
          <a:xfrm flipH="1">
            <a:off x="4800600" y="2895600"/>
            <a:ext cx="457200" cy="0"/>
          </a:xfrm>
          <a:prstGeom prst="line">
            <a:avLst/>
          </a:prstGeom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6089" name="Line 11"/>
          <p:cNvSpPr/>
          <p:nvPr/>
        </p:nvSpPr>
        <p:spPr>
          <a:xfrm flipH="1">
            <a:off x="4800600" y="1828800"/>
            <a:ext cx="457200" cy="0"/>
          </a:xfrm>
          <a:prstGeom prst="line">
            <a:avLst/>
          </a:prstGeom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6090" name="Text Box 12"/>
          <p:cNvSpPr txBox="1"/>
          <p:nvPr/>
        </p:nvSpPr>
        <p:spPr>
          <a:xfrm>
            <a:off x="5638800" y="1981200"/>
            <a:ext cx="914400" cy="8366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以太网状态信息：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SMI</a:t>
            </a:r>
            <a:r>
              <a:rPr lang="zh-CN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接口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91" name="Rectangle 13"/>
          <p:cNvSpPr/>
          <p:nvPr/>
        </p:nvSpPr>
        <p:spPr>
          <a:xfrm>
            <a:off x="762000" y="3810000"/>
            <a:ext cx="7848600" cy="22098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层必须和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层之间交互一些信息，比如：速度、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Up/Down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、双工等，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这些信息通过一个单独的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SMI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接口交换。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接口信号很简单，只有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根信号线：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MDC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信号和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MDIO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信号。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通过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SMI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接口，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芯片主动的轮询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层芯片，获得状态信息，并发出命令信息。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SMI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命令中包含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5bit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的地址信息，不同的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端口必须使用不同的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SMI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地址，以做区别。轮询时，只有地址匹配的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器件做出相应的反应。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92" name="Line 14"/>
          <p:cNvSpPr/>
          <p:nvPr/>
        </p:nvSpPr>
        <p:spPr>
          <a:xfrm flipH="1">
            <a:off x="4800600" y="1600200"/>
            <a:ext cx="685800" cy="0"/>
          </a:xfrm>
          <a:prstGeom prst="line">
            <a:avLst/>
          </a:prstGeom>
          <a:ln w="12700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6093" name="Line 15"/>
          <p:cNvSpPr/>
          <p:nvPr/>
        </p:nvSpPr>
        <p:spPr>
          <a:xfrm>
            <a:off x="5486400" y="1600200"/>
            <a:ext cx="0" cy="1524000"/>
          </a:xfrm>
          <a:prstGeom prst="line">
            <a:avLst/>
          </a:prstGeom>
          <a:ln w="12700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6094" name="Line 16"/>
          <p:cNvSpPr/>
          <p:nvPr/>
        </p:nvSpPr>
        <p:spPr>
          <a:xfrm flipH="1">
            <a:off x="4800600" y="3124200"/>
            <a:ext cx="685800" cy="0"/>
          </a:xfrm>
          <a:prstGeom prst="line">
            <a:avLst/>
          </a:prstGeom>
          <a:ln w="12700" cap="flat" cmpd="sng">
            <a:solidFill>
              <a:srgbClr val="FF3300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46095" name="Text Box 17"/>
          <p:cNvSpPr txBox="1"/>
          <p:nvPr/>
        </p:nvSpPr>
        <p:spPr>
          <a:xfrm>
            <a:off x="5181600" y="1295400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MDC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96" name="Text Box 18"/>
          <p:cNvSpPr txBox="1"/>
          <p:nvPr/>
        </p:nvSpPr>
        <p:spPr>
          <a:xfrm>
            <a:off x="4572000" y="2362200"/>
            <a:ext cx="6858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14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MDIO</a:t>
            </a:r>
            <a:endParaRPr lang="en-US" altLang="zh-CN" sz="140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7106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1981200"/>
            <a:ext cx="8915400" cy="16970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0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67200"/>
            <a:ext cx="9144000" cy="162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08" name="Rectangle 4"/>
          <p:cNvSpPr/>
          <p:nvPr/>
        </p:nvSpPr>
        <p:spPr>
          <a:xfrm>
            <a:off x="3352800" y="457200"/>
            <a:ext cx="54864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SMI</a:t>
            </a: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接口信号的工作时序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48130" name="Picture 2" descr="结束页（中）"/>
          <p:cNvPicPr>
            <a:picLocks noGrp="1" noChangeAspect="1"/>
          </p:cNvPicPr>
          <p:nvPr>
            <p:ph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1026"/>
          <p:cNvSpPr/>
          <p:nvPr/>
        </p:nvSpPr>
        <p:spPr>
          <a:xfrm>
            <a:off x="3962400" y="457200"/>
            <a:ext cx="48006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以太网的速率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1" name="Text Box 1027"/>
          <p:cNvSpPr txBox="1"/>
          <p:nvPr/>
        </p:nvSpPr>
        <p:spPr>
          <a:xfrm>
            <a:off x="609600" y="1447800"/>
            <a:ext cx="8077200" cy="4356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通常以太网速率用两种方式表示：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、帧速率，即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frame per second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fps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），每秒钟发送的帧数；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、百分比速率，即线速的百分比值；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我们通常说的：</a:t>
            </a: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在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以太网上，传送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20M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的速率</a:t>
            </a:r>
            <a:r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，就是指帧速率为线速时帧速率的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20%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。而不是在线路上传送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20Mbps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的数据。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计算方法：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特定帧长下，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以太网线速时帧速率计算如下：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线速帧速率 ＝ 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100*/[(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字节帧长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+8+12)*8] *1000000</a:t>
            </a:r>
            <a:endParaRPr lang="en-US" altLang="zh-CN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例如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64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字节时，线速帧速率为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148809.5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，通常我们记做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148810 fps</a:t>
            </a:r>
            <a:endParaRPr lang="en-US" altLang="zh-CN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如果是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以太网，则得出的值再除以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，如果是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GE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，得出的值再乘以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/>
          <p:nvPr/>
        </p:nvSpPr>
        <p:spPr>
          <a:xfrm>
            <a:off x="3962400" y="457200"/>
            <a:ext cx="48006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以太网的常见概念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95" name="Text Box 3"/>
          <p:cNvSpPr txBox="1"/>
          <p:nvPr/>
        </p:nvSpPr>
        <p:spPr>
          <a:xfrm>
            <a:off x="914400" y="1981200"/>
            <a:ext cx="7315200" cy="2682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Jabber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：线路强占，一直发送数据不释放。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Fragment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：碎片，没有完整的帧结构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Undersize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：超短帧，长度小于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64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字节，但帧结构是完整的。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oversize 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：超大帧，长度设定的最大帧长，帧结构完整。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alignment error 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：前导码错误，或者出现半字节情况。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Collision 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：半双工链接上出现了媒体上两个设备同时发送的情况。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/>
          <p:nvPr/>
        </p:nvSpPr>
        <p:spPr>
          <a:xfrm>
            <a:off x="3962400" y="457200"/>
            <a:ext cx="48006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以太网传输的信道编码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19" name="Text Box 3"/>
          <p:cNvSpPr txBox="1"/>
          <p:nvPr/>
        </p:nvSpPr>
        <p:spPr>
          <a:xfrm>
            <a:off x="609600" y="1219200"/>
            <a:ext cx="8077200" cy="4217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为什么要做信道编码？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使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的个数在统计意义上相等，去除直流分量；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检测信道错误；以太网物理链路上要区分开三种状态：空闲、数据、冲突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编码方式：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一、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以太网，曼彻斯特编码：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二、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以太网，电口，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4B/5B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，加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MLT3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三电平编码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三、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以太网，光口，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4B/5B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，加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NRZ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码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因为经过了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4B/5B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编码（即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4bit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的信息码，用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5bit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的信道码来传输），因此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线路上的传输速率是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100M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5/4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倍，即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125M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180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数据帧的长度必须为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4bit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的整数倍，因此前面提到的前导码长度必须是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4bit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的整数倍。</a:t>
            </a:r>
            <a:endParaRPr lang="zh-CN" altLang="en-US" sz="180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ext Box 2"/>
          <p:cNvSpPr txBox="1"/>
          <p:nvPr/>
        </p:nvSpPr>
        <p:spPr>
          <a:xfrm>
            <a:off x="533400" y="1524000"/>
            <a:ext cx="8077200" cy="187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四、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以太网，电口，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8B/10B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，加五电平编码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五、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1000M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以太网，光口，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8B/10B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，加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NRZ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码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因为经过了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8B/10B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编码（即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8bit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的信息码，用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10bit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的信道码来传输），因此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线路上的传输速率是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1000M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5/4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倍，即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1.25G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180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数据帧的长度必须是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8bit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的整数倍，因此前导码的长度必须是</a:t>
            </a:r>
            <a:r>
              <a:rPr lang="en-US" altLang="zh-CN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8bit</a:t>
            </a:r>
            <a:r>
              <a:rPr lang="zh-CN" alt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的整数倍。</a:t>
            </a:r>
            <a:endParaRPr lang="zh-CN" altLang="en-US" sz="180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3" name="Rectangle 3"/>
          <p:cNvSpPr/>
          <p:nvPr/>
        </p:nvSpPr>
        <p:spPr>
          <a:xfrm>
            <a:off x="3962400" y="457200"/>
            <a:ext cx="48006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以太网传输的信道编码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/>
          <p:nvPr/>
        </p:nvSpPr>
        <p:spPr>
          <a:xfrm>
            <a:off x="3962400" y="457200"/>
            <a:ext cx="4800600" cy="6096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lvl="0" algn="ctr" eaLnBrk="1" hangingPunct="1"/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以太网系统的分层</a:t>
            </a:r>
            <a:endParaRPr lang="zh-CN" altLang="en-US" sz="3200" b="1" dirty="0">
              <a:solidFill>
                <a:srgbClr val="66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67" name="Text Box 3"/>
          <p:cNvSpPr txBox="1"/>
          <p:nvPr/>
        </p:nvSpPr>
        <p:spPr>
          <a:xfrm>
            <a:off x="3048000" y="1295400"/>
            <a:ext cx="2286000" cy="4667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68" name="Text Box 4"/>
          <p:cNvSpPr txBox="1"/>
          <p:nvPr/>
        </p:nvSpPr>
        <p:spPr>
          <a:xfrm>
            <a:off x="3048000" y="2133600"/>
            <a:ext cx="2286000" cy="4667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69" name="Line 5"/>
          <p:cNvSpPr/>
          <p:nvPr/>
        </p:nvSpPr>
        <p:spPr>
          <a:xfrm>
            <a:off x="4114800" y="1752600"/>
            <a:ext cx="0" cy="381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11270" name="Rectangle 6"/>
          <p:cNvSpPr/>
          <p:nvPr/>
        </p:nvSpPr>
        <p:spPr>
          <a:xfrm>
            <a:off x="762000" y="3733800"/>
            <a:ext cx="7772400" cy="25908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从芯片实体上看，主要分成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层，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层和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层主要完成的功能：成帧、检错、流控、重传。一般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层和物理媒体是无关的。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交换芯片中都已经包含了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MAC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层。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层主要完成信道编码、冲突检测、收发驱动、串并转换、自协商。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和物理媒体是紧密相关的。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本文档主要对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PHY</a:t>
            </a: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层及以下部分做讲解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71" name="Line 7"/>
          <p:cNvSpPr/>
          <p:nvPr/>
        </p:nvSpPr>
        <p:spPr>
          <a:xfrm>
            <a:off x="4114800" y="2590800"/>
            <a:ext cx="0" cy="381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sp>
      <p:sp>
        <p:nvSpPr>
          <p:cNvPr id="11272" name="Text Box 8"/>
          <p:cNvSpPr txBox="1"/>
          <p:nvPr/>
        </p:nvSpPr>
        <p:spPr>
          <a:xfrm>
            <a:off x="3505200" y="2971800"/>
            <a:ext cx="129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en-US" sz="1800" dirty="0">
                <a:latin typeface="Times New Roman" panose="02020603050405020304" pitchFamily="18" charset="0"/>
                <a:ea typeface="宋体" panose="02010600030101010101" pitchFamily="2" charset="-122"/>
              </a:rPr>
              <a:t>物理接口</a:t>
            </a:r>
            <a:endParaRPr lang="zh-CN" altLang="en-US" sz="1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公司胶片模板 （中文）">
  <a:themeElements>
    <a:clrScheme name="公司胶片模板 （中文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公司胶片模板 （中文）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公司胶片模板 （中文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公司胶片模板 （中文）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公司胶片模板 （中文）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公司胶片模板 （中文）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公司胶片模板 （中文）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公司胶片模板 （中文）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公司胶片模板 （中文）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D:\My Documents\公司胶片模板 （中文）.ppt</Template>
  <TotalTime>0</TotalTime>
  <Words>4847</Words>
  <Application>WPS 演示</Application>
  <PresentationFormat>全屏显示(4:3)</PresentationFormat>
  <Paragraphs>529</Paragraphs>
  <Slides>45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45</vt:i4>
      </vt:variant>
    </vt:vector>
  </HeadingPairs>
  <TitlesOfParts>
    <vt:vector size="53" baseType="lpstr">
      <vt:lpstr>Arial</vt:lpstr>
      <vt:lpstr>宋体</vt:lpstr>
      <vt:lpstr>Wingdings</vt:lpstr>
      <vt:lpstr>Times New Roman</vt:lpstr>
      <vt:lpstr>Calibri</vt:lpstr>
      <vt:lpstr>微软雅黑</vt:lpstr>
      <vt:lpstr>Segoe UI</vt:lpstr>
      <vt:lpstr>公司胶片模板 （中文）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habour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lixikun</dc:creator>
  <cp:lastModifiedBy>admin</cp:lastModifiedBy>
  <cp:revision>256</cp:revision>
  <dcterms:created xsi:type="dcterms:W3CDTF">2002-07-03T05:49:13Z</dcterms:created>
  <dcterms:modified xsi:type="dcterms:W3CDTF">2017-04-27T07:33:15Z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